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1895" r:id="rId3"/>
    <p:sldId id="1894" r:id="rId4"/>
    <p:sldId id="1898" r:id="rId5"/>
    <p:sldId id="1896" r:id="rId6"/>
    <p:sldId id="1978" r:id="rId7"/>
    <p:sldId id="1897" r:id="rId8"/>
    <p:sldId id="1979" r:id="rId9"/>
    <p:sldId id="1980" r:id="rId10"/>
    <p:sldId id="1899" r:id="rId11"/>
    <p:sldId id="1900" r:id="rId12"/>
    <p:sldId id="1901" r:id="rId13"/>
    <p:sldId id="1902" r:id="rId14"/>
    <p:sldId id="1905" r:id="rId15"/>
    <p:sldId id="1906" r:id="rId16"/>
    <p:sldId id="1981" r:id="rId17"/>
    <p:sldId id="1907" r:id="rId18"/>
    <p:sldId id="1908" r:id="rId19"/>
    <p:sldId id="1909" r:id="rId20"/>
    <p:sldId id="1910" r:id="rId21"/>
    <p:sldId id="1911" r:id="rId22"/>
    <p:sldId id="1912" r:id="rId23"/>
    <p:sldId id="1913" r:id="rId24"/>
    <p:sldId id="1914" r:id="rId25"/>
    <p:sldId id="1915" r:id="rId26"/>
    <p:sldId id="1916" r:id="rId27"/>
    <p:sldId id="1917" r:id="rId28"/>
    <p:sldId id="1918" r:id="rId29"/>
    <p:sldId id="1919" r:id="rId30"/>
    <p:sldId id="1920" r:id="rId31"/>
    <p:sldId id="1921" r:id="rId32"/>
    <p:sldId id="1922" r:id="rId33"/>
    <p:sldId id="1923" r:id="rId34"/>
    <p:sldId id="1982" r:id="rId35"/>
    <p:sldId id="1925" r:id="rId36"/>
    <p:sldId id="1926" r:id="rId37"/>
    <p:sldId id="1927" r:id="rId38"/>
    <p:sldId id="1928" r:id="rId39"/>
    <p:sldId id="1929" r:id="rId40"/>
    <p:sldId id="1930" r:id="rId41"/>
    <p:sldId id="1931" r:id="rId42"/>
    <p:sldId id="1932" r:id="rId43"/>
    <p:sldId id="1933" r:id="rId44"/>
    <p:sldId id="1934" r:id="rId45"/>
    <p:sldId id="1935" r:id="rId46"/>
    <p:sldId id="1936" r:id="rId47"/>
    <p:sldId id="1937" r:id="rId48"/>
    <p:sldId id="1938" r:id="rId49"/>
    <p:sldId id="1939" r:id="rId50"/>
    <p:sldId id="1940" r:id="rId51"/>
    <p:sldId id="1941" r:id="rId52"/>
    <p:sldId id="1942" r:id="rId53"/>
    <p:sldId id="1943" r:id="rId54"/>
    <p:sldId id="1944" r:id="rId55"/>
    <p:sldId id="1945" r:id="rId56"/>
    <p:sldId id="1946" r:id="rId57"/>
    <p:sldId id="1947" r:id="rId58"/>
    <p:sldId id="1948" r:id="rId59"/>
    <p:sldId id="1949" r:id="rId60"/>
    <p:sldId id="1950" r:id="rId61"/>
    <p:sldId id="1951" r:id="rId62"/>
    <p:sldId id="1952" r:id="rId63"/>
    <p:sldId id="1953" r:id="rId64"/>
    <p:sldId id="1954" r:id="rId65"/>
    <p:sldId id="1955" r:id="rId66"/>
    <p:sldId id="1956" r:id="rId67"/>
    <p:sldId id="1957" r:id="rId68"/>
    <p:sldId id="1958" r:id="rId69"/>
    <p:sldId id="1959" r:id="rId70"/>
    <p:sldId id="1960" r:id="rId71"/>
    <p:sldId id="1961" r:id="rId72"/>
    <p:sldId id="1962" r:id="rId73"/>
    <p:sldId id="1963" r:id="rId74"/>
    <p:sldId id="1964" r:id="rId75"/>
    <p:sldId id="1965" r:id="rId76"/>
    <p:sldId id="1966" r:id="rId77"/>
    <p:sldId id="1984" r:id="rId78"/>
    <p:sldId id="1967" r:id="rId79"/>
    <p:sldId id="1983" r:id="rId80"/>
    <p:sldId id="1990" r:id="rId81"/>
    <p:sldId id="1987" r:id="rId82"/>
    <p:sldId id="1988" r:id="rId83"/>
    <p:sldId id="1989" r:id="rId84"/>
    <p:sldId id="1986" r:id="rId85"/>
    <p:sldId id="1970" r:id="rId86"/>
    <p:sldId id="1971" r:id="rId87"/>
    <p:sldId id="1972" r:id="rId88"/>
    <p:sldId id="1973" r:id="rId89"/>
    <p:sldId id="1974" r:id="rId90"/>
    <p:sldId id="1975" r:id="rId91"/>
    <p:sldId id="1976" r:id="rId92"/>
    <p:sldId id="1977" r:id="rId93"/>
    <p:sldId id="1985" r:id="rId94"/>
    <p:sldId id="1991" r:id="rId95"/>
    <p:sldId id="1878" r:id="rId96"/>
    <p:sldId id="268" r:id="rId97"/>
    <p:sldId id="1879" r:id="rId98"/>
    <p:sldId id="279" r:id="rId99"/>
    <p:sldId id="269" r:id="rId100"/>
    <p:sldId id="282" r:id="rId101"/>
    <p:sldId id="1880" r:id="rId102"/>
    <p:sldId id="1881" r:id="rId103"/>
    <p:sldId id="272" r:id="rId104"/>
    <p:sldId id="273" r:id="rId105"/>
    <p:sldId id="274" r:id="rId106"/>
    <p:sldId id="275" r:id="rId107"/>
    <p:sldId id="1864" r:id="rId108"/>
    <p:sldId id="257" r:id="rId109"/>
    <p:sldId id="1882" r:id="rId110"/>
    <p:sldId id="1867" r:id="rId111"/>
    <p:sldId id="258" r:id="rId112"/>
    <p:sldId id="259" r:id="rId113"/>
    <p:sldId id="276" r:id="rId114"/>
    <p:sldId id="1883" r:id="rId115"/>
    <p:sldId id="278" r:id="rId116"/>
    <p:sldId id="277" r:id="rId117"/>
    <p:sldId id="1884" r:id="rId118"/>
    <p:sldId id="261" r:id="rId119"/>
    <p:sldId id="262" r:id="rId120"/>
    <p:sldId id="1868" r:id="rId121"/>
    <p:sldId id="1869" r:id="rId122"/>
    <p:sldId id="1870" r:id="rId123"/>
    <p:sldId id="1885" r:id="rId124"/>
    <p:sldId id="1872" r:id="rId125"/>
    <p:sldId id="1886" r:id="rId126"/>
    <p:sldId id="1887" r:id="rId127"/>
    <p:sldId id="1888" r:id="rId128"/>
    <p:sldId id="1889" r:id="rId129"/>
    <p:sldId id="1845" r:id="rId130"/>
    <p:sldId id="1846" r:id="rId131"/>
    <p:sldId id="464" r:id="rId132"/>
    <p:sldId id="467" r:id="rId133"/>
    <p:sldId id="423" r:id="rId134"/>
    <p:sldId id="406" r:id="rId135"/>
    <p:sldId id="468" r:id="rId136"/>
    <p:sldId id="469" r:id="rId137"/>
    <p:sldId id="466" r:id="rId138"/>
  </p:sldIdLst>
  <p:sldSz cx="12192000" cy="6858000"/>
  <p:notesSz cx="6858000" cy="9144000"/>
  <p:embeddedFontLs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Courier" panose="02070309020205020404" pitchFamily="49" charset="0"/>
      <p:regular r:id="rId145"/>
      <p:bold r:id="rId146"/>
      <p:italic r:id="rId147"/>
      <p:boldItalic r:id="rId148"/>
    </p:embeddedFont>
    <p:embeddedFont>
      <p:font typeface="Gill Sans MT" panose="020B0502020104020203" pitchFamily="34" charset="77"/>
      <p:regular r:id="rId149"/>
      <p:bold r:id="rId150"/>
      <p:italic r:id="rId151"/>
      <p:boldItalic r:id="rId152"/>
    </p:embeddedFont>
    <p:embeddedFont>
      <p:font typeface="Open Sans" panose="020B0606030504020204" pitchFamily="34" charset="0"/>
      <p:regular r:id="rId153"/>
      <p:bold r:id="rId154"/>
      <p:italic r:id="rId155"/>
      <p:boldItalic r:id="rId156"/>
    </p:embeddedFont>
    <p:embeddedFont>
      <p:font typeface="Open Sans bold" panose="020B0706030804020204" pitchFamily="34" charset="0"/>
      <p:regular r:id="rId157"/>
      <p:bold r:id="rId158"/>
      <p:italic r:id="rId159"/>
      <p:boldItalic r:id="rId160"/>
    </p:embeddedFont>
    <p:embeddedFont>
      <p:font typeface="Palatino Linotype" panose="02040502050505030304" pitchFamily="18" charset="0"/>
      <p:regular r:id="rId161"/>
      <p:bold r:id="rId162"/>
      <p:italic r:id="rId163"/>
      <p:boldItalic r:id="rId164"/>
    </p:embeddedFont>
    <p:embeddedFont>
      <p:font typeface="Quire Sans" panose="020B0502040400020003" pitchFamily="34" charset="0"/>
      <p:regular r:id="rId165"/>
      <p:bold r:id="rId166"/>
      <p:italic r:id="rId167"/>
      <p:boldItalic r:id="rId168"/>
    </p:embeddedFont>
    <p:embeddedFont>
      <p:font typeface="Trebuchet MS" panose="020B0703020202090204" pitchFamily="34" charset="0"/>
      <p:regular r:id="rId169"/>
      <p:bold r:id="rId170"/>
      <p:italic r:id="rId171"/>
      <p:boldItalic r:id="rId1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40A0B0C-F03C-5D49-ADB5-AF28771B0392}">
          <p14:sldIdLst>
            <p14:sldId id="256"/>
            <p14:sldId id="1895"/>
            <p14:sldId id="1894"/>
            <p14:sldId id="1898"/>
            <p14:sldId id="1896"/>
            <p14:sldId id="1978"/>
            <p14:sldId id="1897"/>
            <p14:sldId id="1979"/>
            <p14:sldId id="1980"/>
            <p14:sldId id="1899"/>
            <p14:sldId id="1900"/>
            <p14:sldId id="1901"/>
            <p14:sldId id="1902"/>
            <p14:sldId id="1905"/>
            <p14:sldId id="1906"/>
            <p14:sldId id="1981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82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84"/>
            <p14:sldId id="1967"/>
            <p14:sldId id="1983"/>
            <p14:sldId id="1990"/>
            <p14:sldId id="1987"/>
            <p14:sldId id="1988"/>
            <p14:sldId id="1989"/>
            <p14:sldId id="1986"/>
            <p14:sldId id="1970"/>
            <p14:sldId id="1971"/>
            <p14:sldId id="1972"/>
            <p14:sldId id="1973"/>
            <p14:sldId id="1974"/>
            <p14:sldId id="1975"/>
            <p14:sldId id="1976"/>
            <p14:sldId id="1977"/>
            <p14:sldId id="1985"/>
            <p14:sldId id="1991"/>
          </p14:sldIdLst>
        </p14:section>
        <p14:section name="Node Mdoeling With Vanadis" id="{42565097-319A-B54C-9AE5-06EDA4D0D027}">
          <p14:sldIdLst>
            <p14:sldId id="1878"/>
            <p14:sldId id="268"/>
            <p14:sldId id="1879"/>
            <p14:sldId id="279"/>
            <p14:sldId id="269"/>
            <p14:sldId id="282"/>
            <p14:sldId id="1880"/>
            <p14:sldId id="1881"/>
            <p14:sldId id="272"/>
            <p14:sldId id="273"/>
            <p14:sldId id="274"/>
            <p14:sldId id="275"/>
            <p14:sldId id="1864"/>
            <p14:sldId id="257"/>
            <p14:sldId id="1882"/>
            <p14:sldId id="1867"/>
            <p14:sldId id="258"/>
            <p14:sldId id="259"/>
            <p14:sldId id="276"/>
            <p14:sldId id="1883"/>
            <p14:sldId id="278"/>
            <p14:sldId id="277"/>
            <p14:sldId id="1884"/>
            <p14:sldId id="261"/>
            <p14:sldId id="262"/>
            <p14:sldId id="1868"/>
            <p14:sldId id="1869"/>
            <p14:sldId id="1870"/>
            <p14:sldId id="1885"/>
            <p14:sldId id="1872"/>
            <p14:sldId id="1886"/>
            <p14:sldId id="1887"/>
            <p14:sldId id="1888"/>
            <p14:sldId id="1889"/>
          </p14:sldIdLst>
        </p14:section>
        <p14:section name="Backup" id="{0645A132-59B0-8841-BA79-E07B9891539D}">
          <p14:sldIdLst>
            <p14:sldId id="1845"/>
            <p14:sldId id="1846"/>
            <p14:sldId id="464"/>
            <p14:sldId id="467"/>
            <p14:sldId id="423"/>
            <p14:sldId id="406"/>
            <p14:sldId id="468"/>
            <p14:sldId id="469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37C"/>
    <a:srgbClr val="DB9D60"/>
    <a:srgbClr val="6CB313"/>
    <a:srgbClr val="E4F8F3"/>
    <a:srgbClr val="7AD0E6"/>
    <a:srgbClr val="F7F7F7"/>
    <a:srgbClr val="A0D4E9"/>
    <a:srgbClr val="FF9F4A"/>
    <a:srgbClr val="27ADCF"/>
    <a:srgbClr val="E9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1361" autoAdjust="0"/>
  </p:normalViewPr>
  <p:slideViewPr>
    <p:cSldViewPr snapToGrid="0" showGuides="1">
      <p:cViewPr>
        <p:scale>
          <a:sx n="114" d="100"/>
          <a:sy n="114" d="100"/>
        </p:scale>
        <p:origin x="144" y="224"/>
      </p:cViewPr>
      <p:guideLst/>
    </p:cSldViewPr>
  </p:slideViewPr>
  <p:outlineViewPr>
    <p:cViewPr>
      <p:scale>
        <a:sx n="33" d="100"/>
        <a:sy n="33" d="100"/>
      </p:scale>
      <p:origin x="0" y="-2176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8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9.fntdata"/><Relationship Id="rId170" Type="http://schemas.openxmlformats.org/officeDocument/2006/relationships/font" Target="fonts/font3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71" Type="http://schemas.openxmlformats.org/officeDocument/2006/relationships/font" Target="fonts/font3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6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72" Type="http://schemas.openxmlformats.org/officeDocument/2006/relationships/font" Target="fonts/font3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167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16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163" Type="http://schemas.openxmlformats.org/officeDocument/2006/relationships/font" Target="fonts/font2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164" Type="http://schemas.openxmlformats.org/officeDocument/2006/relationships/font" Target="fonts/font24.fntdata"/><Relationship Id="rId169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165" Type="http://schemas.openxmlformats.org/officeDocument/2006/relationships/font" Target="fonts/font2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5.fntdata"/><Relationship Id="rId166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4/29/24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6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2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0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95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70867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64301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85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32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10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5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03866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6AAF5483-1D0C-5246-8338-97764052F6BF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61891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84048" indent="-182880">
              <a:buFont typeface="Arial" panose="020B0604020202020204" pitchFamily="34" charset="0"/>
              <a:buChar char="•"/>
              <a:defRPr sz="2000"/>
            </a:lvl2pPr>
            <a:lvl3pPr marL="566928" indent="-182880">
              <a:buFont typeface="Arial" panose="020B0604020202020204" pitchFamily="34" charset="0"/>
              <a:buChar char="•"/>
              <a:defRPr sz="2000"/>
            </a:lvl3pPr>
            <a:lvl4pPr marL="749808" indent="-182880">
              <a:buFont typeface="Arial" panose="020B0604020202020204" pitchFamily="34" charset="0"/>
              <a:buChar char="•"/>
              <a:defRPr sz="2000"/>
            </a:lvl4pPr>
            <a:lvl5pPr marL="932688" indent="-18288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Presentation Template">
            <a:extLst>
              <a:ext uri="{FF2B5EF4-FFF2-40B4-BE49-F238E27FC236}">
                <a16:creationId xmlns:a16="http://schemas.microsoft.com/office/drawing/2014/main" id="{8BB2399A-45EB-3345-B5FC-273144584434}"/>
              </a:ext>
            </a:extLst>
          </p:cNvPr>
          <p:cNvSpPr txBox="1"/>
          <p:nvPr userDrawn="1"/>
        </p:nvSpPr>
        <p:spPr>
          <a:xfrm>
            <a:off x="647700" y="2256971"/>
            <a:ext cx="27313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BREAK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0349885-AD47-884F-9992-5307192C0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enter return time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423F85-8442-0642-B59D-0C8873EDA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64" y="3207657"/>
            <a:ext cx="3529816" cy="161108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 or meeting description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BEDAEE-B7BF-384E-87F6-B8E6657404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  <a:p>
            <a:pPr lvl="0"/>
            <a:r>
              <a:rPr lang="en-US" dirty="0"/>
              <a:t>Click to add agenda items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465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4" r:id="rId8"/>
    <p:sldLayoutId id="2147483765" r:id="rId9"/>
    <p:sldLayoutId id="214748376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mailto:chughes@sandia.gov" TargetMode="External"/><Relationship Id="rId2" Type="http://schemas.openxmlformats.org/officeDocument/2006/relationships/hyperlink" Target="https://www.sandia.gov/careers/career-possibilities/career-opportunities/computer-science/" TargetMode="Externa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stsimulator/sst-external-ele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sstsimulator/sst-external-eleme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/sst-tutori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stsimulator/sst-elements" TargetMode="External"/><Relationship Id="rId4" Type="http://schemas.openxmlformats.org/officeDocument/2006/relationships/hyperlink" Target="https://github.com/sstsimulator/sst-tutorials/tree/master/ispass2024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sst-simulator.org/SSTPages/SSTBuildAndInstall_13dot1dot0_SeriesDetailedBuildInstructions/" TargetMode="External"/><Relationship Id="rId2" Type="http://schemas.openxmlformats.org/officeDocument/2006/relationships/hyperlink" Target="http://sst-simulator.org/sst-docs/docs/elements/intro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TopDocDeveloperInfo/" TargetMode="External"/><Relationship Id="rId3" Type="http://schemas.openxmlformats.org/officeDocument/2006/relationships/hyperlink" Target="http://www.sst-simulator.org/" TargetMode="External"/><Relationship Id="rId7" Type="http://schemas.openxmlformats.org/officeDocument/2006/relationships/hyperlink" Target="http://sst-simulator.org/SSTDoxygen/13.0.0_docs/htm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Pages/SSTUserPythonFileFormat/" TargetMode="External"/><Relationship Id="rId5" Type="http://schemas.openxmlformats.org/officeDocument/2006/relationships/hyperlink" Target="https://github.com/sstsimulator" TargetMode="External"/><Relationship Id="rId10" Type="http://schemas.openxmlformats.org/officeDocument/2006/relationships/hyperlink" Target="http://sst-simulator.org/SSTPages/SSTBuildAndInstall_13dot1dot0_SeriesDetailedBuildInstructions/" TargetMode="External"/><Relationship Id="rId4" Type="http://schemas.openxmlformats.org/officeDocument/2006/relationships/hyperlink" Target="http://sst-simulator.org/sst-docs/" TargetMode="External"/><Relationship Id="rId9" Type="http://schemas.openxmlformats.org/officeDocument/2006/relationships/hyperlink" Target="http://sst-simulator.org/SSTPages/SSTBuildAndInstall_13dot1dot0_SeriesQuickStart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463637"/>
            <a:ext cx="5969001" cy="923480"/>
          </a:xfrm>
        </p:spPr>
        <p:txBody>
          <a:bodyPr/>
          <a:lstStyle/>
          <a:p>
            <a:r>
              <a:rPr lang="en-US" dirty="0"/>
              <a:t>Presented by: Patrick Lavin and Joseph Kenny</a:t>
            </a:r>
            <a:br>
              <a:rPr lang="en-US" dirty="0"/>
            </a:br>
            <a:r>
              <a:rPr lang="en-US" dirty="0"/>
              <a:t>Sandia National Laboratories</a:t>
            </a:r>
          </a:p>
          <a:p>
            <a:r>
              <a:rPr lang="en-US" dirty="0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ISPASS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SAND2024-02470C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Indianapolis, Indiana</a:t>
            </a:r>
          </a:p>
          <a:p>
            <a:r>
              <a:rPr lang="en-US" dirty="0"/>
              <a:t>Sunday, May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929507" y="342900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40904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There is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are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2872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SimpleNetwork</a:t>
            </a:r>
            <a:r>
              <a:rPr lang="en-US" sz="2800" dirty="0"/>
              <a:t>::Request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400" dirty="0"/>
              <a:t>class Request : public SST::Core::Serialization::</a:t>
            </a:r>
            <a:r>
              <a:rPr lang="en-US" sz="1400" dirty="0" err="1"/>
              <a:t>serializable</a:t>
            </a:r>
            <a:r>
              <a:rPr lang="en-US" sz="1400" dirty="0"/>
              <a:t> {</a:t>
            </a:r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dest</a:t>
            </a:r>
            <a:r>
              <a:rPr lang="en-US" sz="1400" dirty="0"/>
              <a:t>;          /*!&lt; Node ID of destination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src</a:t>
            </a:r>
            <a:r>
              <a:rPr lang="en-US" sz="1400" dirty="0"/>
              <a:t>;           /*!&lt; Node ID of source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   </a:t>
            </a:r>
            <a:r>
              <a:rPr lang="en-US" sz="1400" dirty="0" err="1"/>
              <a:t>vn</a:t>
            </a:r>
            <a:r>
              <a:rPr lang="en-US" sz="1400" dirty="0"/>
              <a:t>;            /*!&lt; Virtual network of packet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size_t</a:t>
            </a:r>
            <a:r>
              <a:rPr lang="en-US" sz="1400" dirty="0"/>
              <a:t> </a:t>
            </a:r>
            <a:r>
              <a:rPr lang="en-US" sz="1400" dirty="0" err="1"/>
              <a:t>size_in_bits</a:t>
            </a:r>
            <a:r>
              <a:rPr lang="en-US" sz="1400" dirty="0"/>
              <a:t>;  /*!&lt; Size of packet in bits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head;          /*!&lt; True if this is the head of a stream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tail;          /*!&lt; True if this is the tail of a </a:t>
            </a:r>
            <a:r>
              <a:rPr lang="en-US" sz="1400" dirty="0" err="1"/>
              <a:t>steram</a:t>
            </a:r>
            <a:r>
              <a:rPr lang="en-US" sz="1400" dirty="0"/>
              <a:t> */</a:t>
            </a:r>
          </a:p>
          <a:p>
            <a:endParaRPr lang="en-US" sz="1400" dirty="0"/>
          </a:p>
          <a:p>
            <a:r>
              <a:rPr lang="en-US" sz="1400" dirty="0"/>
              <a:t>private:</a:t>
            </a:r>
          </a:p>
          <a:p>
            <a:r>
              <a:rPr lang="en-US" sz="1400" dirty="0"/>
              <a:t>        Event* payload;       /*!&lt; Payload of the request */</a:t>
            </a:r>
            <a:endParaRPr lang="en-US" sz="2800" dirty="0"/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inline void </a:t>
            </a:r>
            <a:r>
              <a:rPr lang="en-US" sz="1400" dirty="0" err="1"/>
              <a:t>givePayload</a:t>
            </a:r>
            <a:r>
              <a:rPr lang="en-US" sz="1400" dirty="0"/>
              <a:t>(Event *event);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takePayload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inspectPayload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protected: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TraceType</a:t>
            </a:r>
            <a:r>
              <a:rPr lang="en-US" sz="1400" dirty="0"/>
              <a:t> trace;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traceID</a:t>
            </a:r>
            <a:r>
              <a:rPr lang="en-US" sz="1400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67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LinkControl-PortControl</a:t>
            </a:r>
            <a:r>
              <a:rPr lang="en-US" sz="2800" dirty="0"/>
              <a:t>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share data and negotiate various parameters during the </a:t>
            </a:r>
            <a:r>
              <a:rPr lang="en-US" dirty="0" err="1"/>
              <a:t>init</a:t>
            </a:r>
            <a:r>
              <a:rPr lang="en-US" dirty="0"/>
              <a:t>() phase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Each LC/PC pair will negotiate link bandwidth.  It is set to the minimum of the two set bandwidths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notify the </a:t>
            </a:r>
            <a:r>
              <a:rPr lang="en-US" dirty="0" err="1"/>
              <a:t>LinkControl</a:t>
            </a:r>
            <a:r>
              <a:rPr lang="en-US" dirty="0"/>
              <a:t> of the network ID used to address it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 report FLIT size to the </a:t>
            </a:r>
            <a:r>
              <a:rPr lang="en-US" dirty="0" err="1"/>
              <a:t>LinkControl</a:t>
            </a:r>
            <a:endParaRPr lang="en-US" dirty="0"/>
          </a:p>
          <a:p>
            <a:pPr lvl="1">
              <a:spcBef>
                <a:spcPts val="1400"/>
              </a:spcBef>
            </a:pPr>
            <a:r>
              <a:rPr lang="en-US" dirty="0" err="1"/>
              <a:t>LinkControl</a:t>
            </a:r>
            <a:r>
              <a:rPr lang="en-US" dirty="0"/>
              <a:t> notifies </a:t>
            </a:r>
            <a:r>
              <a:rPr lang="en-US" dirty="0" err="1"/>
              <a:t>PortControl</a:t>
            </a:r>
            <a:r>
              <a:rPr lang="en-US" dirty="0"/>
              <a:t> of the desired Virtual Networks to be used</a:t>
            </a:r>
          </a:p>
          <a:p>
            <a:pPr lvl="2">
              <a:spcBef>
                <a:spcPts val="1400"/>
              </a:spcBef>
            </a:pPr>
            <a:r>
              <a:rPr lang="en-US" dirty="0"/>
              <a:t>This is a deprecated feature.  Number of VNs is now set directly through the router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The </a:t>
            </a:r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objects manage send 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321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PortControl</a:t>
            </a:r>
            <a:r>
              <a:rPr lang="en-US" sz="2800" dirty="0"/>
              <a:t>/</a:t>
            </a:r>
            <a:r>
              <a:rPr lang="en-US" sz="2800" dirty="0" err="1"/>
              <a:t>LinkControl</a:t>
            </a:r>
            <a:r>
              <a:rPr lang="en-US" sz="2800" dirty="0"/>
              <a:t>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packet_latency</a:t>
            </a:r>
            <a:r>
              <a:rPr lang="en-US" dirty="0"/>
              <a:t> (LC only)</a:t>
            </a:r>
          </a:p>
          <a:p>
            <a:pPr lvl="1"/>
            <a:r>
              <a:rPr lang="en-US" dirty="0"/>
              <a:t>For each packet, adds latency to statistics object (side effect is that it counts the number of packets received at an endpoint)</a:t>
            </a:r>
          </a:p>
          <a:p>
            <a:r>
              <a:rPr lang="en-US" dirty="0" err="1"/>
              <a:t>send_bit_count</a:t>
            </a:r>
            <a:endParaRPr lang="en-US" dirty="0"/>
          </a:p>
          <a:p>
            <a:pPr lvl="1"/>
            <a:r>
              <a:rPr lang="en-US" dirty="0"/>
              <a:t>For each packet, adds the size in bits to the statistics object (side effect is that it counts number of packets sent on a port)</a:t>
            </a:r>
          </a:p>
          <a:p>
            <a:r>
              <a:rPr lang="en-US" dirty="0" err="1"/>
              <a:t>output_port_stalls</a:t>
            </a:r>
            <a:endParaRPr lang="en-US" dirty="0"/>
          </a:p>
          <a:p>
            <a:pPr lvl="1"/>
            <a:r>
              <a:rPr lang="en-US" dirty="0"/>
              <a:t>For each interval where data is present, but can’t be sent due to lack of send credits, add the time stalled to statistics object</a:t>
            </a:r>
          </a:p>
          <a:p>
            <a:r>
              <a:rPr lang="en-US" dirty="0" err="1"/>
              <a:t>idle_time</a:t>
            </a:r>
            <a:r>
              <a:rPr lang="en-US" dirty="0"/>
              <a:t> (PC only for now)</a:t>
            </a:r>
          </a:p>
          <a:p>
            <a:pPr lvl="1"/>
            <a:r>
              <a:rPr lang="en-US" dirty="0"/>
              <a:t>For each interval where no data is present to be sent, add total idle time to statistics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2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ReorderLinkControl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Contains a </a:t>
            </a:r>
            <a:r>
              <a:rPr lang="en-US" dirty="0" err="1"/>
              <a:t>SimpleNetwork</a:t>
            </a:r>
            <a:r>
              <a:rPr lang="en-US" dirty="0"/>
              <a:t> interface object to talk to the “physical” layer (this is typically just a </a:t>
            </a:r>
            <a:r>
              <a:rPr lang="en-US" dirty="0" err="1"/>
              <a:t>LinkControl</a:t>
            </a:r>
            <a:r>
              <a:rPr lang="en-US" dirty="0"/>
              <a:t>).</a:t>
            </a:r>
          </a:p>
          <a:p>
            <a:pPr>
              <a:spcBef>
                <a:spcPts val="1800"/>
              </a:spcBef>
            </a:pPr>
            <a:r>
              <a:rPr lang="en-US" dirty="0"/>
              <a:t>Puts a sequence number on each packet and reorders packets on the receive-side before giving them to endpoint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Allows endpoint models that can’t handle out of order receipt of packets to use network models that don’t guarantee ordering</a:t>
            </a:r>
          </a:p>
          <a:p>
            <a:pPr>
              <a:spcBef>
                <a:spcPts val="1800"/>
              </a:spcBef>
            </a:pPr>
            <a:r>
              <a:rPr lang="en-US" dirty="0"/>
              <a:t>Currently assumes “infinite” resources for buffer and reordering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34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Crossbar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xbar_arb_rr</a:t>
            </a:r>
            <a:endParaRPr lang="en-US" dirty="0"/>
          </a:p>
          <a:p>
            <a:pPr lvl="1"/>
            <a:r>
              <a:rPr lang="en-US" dirty="0"/>
              <a:t>Round robin allocation – first across ports, then across virtual channels</a:t>
            </a:r>
          </a:p>
          <a:p>
            <a:r>
              <a:rPr lang="en-US" dirty="0" err="1"/>
              <a:t>xbar_arb_lru</a:t>
            </a:r>
            <a:endParaRPr lang="en-US" dirty="0"/>
          </a:p>
          <a:p>
            <a:pPr lvl="1"/>
            <a:r>
              <a:rPr lang="en-US" dirty="0"/>
              <a:t>Least recently used – across all port/VC pairs</a:t>
            </a:r>
          </a:p>
          <a:p>
            <a:r>
              <a:rPr lang="en-US" dirty="0" err="1"/>
              <a:t>xbar_arb_age</a:t>
            </a:r>
            <a:endParaRPr lang="en-US" dirty="0"/>
          </a:p>
          <a:p>
            <a:pPr lvl="1"/>
            <a:r>
              <a:rPr lang="en-US" dirty="0"/>
              <a:t>Oldest packets get higher priority</a:t>
            </a:r>
          </a:p>
          <a:p>
            <a:r>
              <a:rPr lang="en-US" dirty="0" err="1"/>
              <a:t>xbar_arb_rand</a:t>
            </a:r>
            <a:endParaRPr lang="en-US" dirty="0"/>
          </a:p>
          <a:p>
            <a:pPr lvl="1"/>
            <a:r>
              <a:rPr lang="en-US" dirty="0"/>
              <a:t>Random priority assigned to each port/VC pair each arbitration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4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 knows nothing about topology/routing without loading a topology module</a:t>
            </a:r>
          </a:p>
          <a:p>
            <a:pPr lvl="1"/>
            <a:r>
              <a:rPr lang="en-US" dirty="0"/>
              <a:t>Can use static and/or dynamic routing</a:t>
            </a:r>
          </a:p>
          <a:p>
            <a:r>
              <a:rPr lang="en-US" dirty="0"/>
              <a:t>Available topologies</a:t>
            </a:r>
          </a:p>
          <a:p>
            <a:pPr lvl="1"/>
            <a:r>
              <a:rPr lang="en-US" dirty="0" err="1"/>
              <a:t>SingleRouter</a:t>
            </a:r>
            <a:endParaRPr lang="en-US" dirty="0"/>
          </a:p>
          <a:p>
            <a:pPr lvl="1"/>
            <a:r>
              <a:rPr lang="en-US" dirty="0"/>
              <a:t>Mesh</a:t>
            </a:r>
          </a:p>
          <a:p>
            <a:pPr lvl="1"/>
            <a:r>
              <a:rPr lang="en-US" dirty="0"/>
              <a:t>Torus</a:t>
            </a:r>
          </a:p>
          <a:p>
            <a:pPr lvl="1"/>
            <a:r>
              <a:rPr lang="en-US" dirty="0" err="1"/>
              <a:t>Fattree</a:t>
            </a:r>
            <a:endParaRPr lang="en-US" dirty="0"/>
          </a:p>
          <a:p>
            <a:pPr lvl="1"/>
            <a:r>
              <a:rPr lang="en-US" dirty="0"/>
              <a:t>HyperX/Flattened Butterfly</a:t>
            </a:r>
          </a:p>
          <a:p>
            <a:pPr lvl="1"/>
            <a:r>
              <a:rPr lang="en-US" dirty="0"/>
              <a:t>Dragonfly</a:t>
            </a:r>
          </a:p>
          <a:p>
            <a:pPr lvl="1"/>
            <a:r>
              <a:rPr lang="en-US" dirty="0" err="1"/>
              <a:t>PolarFly</a:t>
            </a:r>
            <a:r>
              <a:rPr lang="en-US" dirty="0"/>
              <a:t>/</a:t>
            </a:r>
            <a:r>
              <a:rPr lang="en-US" dirty="0" err="1"/>
              <a:t>PolarStar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Class – More on this later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virtual void </a:t>
            </a:r>
            <a:r>
              <a:rPr lang="en-US" sz="1600" dirty="0" err="1"/>
              <a:t>route_packet</a:t>
            </a:r>
            <a:r>
              <a:rPr lang="en-US" sz="1600" dirty="0"/>
              <a:t>(int port, int </a:t>
            </a:r>
            <a:r>
              <a:rPr lang="en-US" sz="1600" dirty="0" err="1"/>
              <a:t>vc</a:t>
            </a:r>
            <a:r>
              <a:rPr lang="en-US" sz="1600" dirty="0"/>
              <a:t>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PortState</a:t>
            </a:r>
            <a:r>
              <a:rPr lang="en-US" sz="1600" dirty="0"/>
              <a:t> </a:t>
            </a:r>
            <a:r>
              <a:rPr lang="en-US" sz="1600" dirty="0" err="1"/>
              <a:t>getPortState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 = 0;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isHostPort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std</a:t>
            </a:r>
            <a:r>
              <a:rPr lang="en-US" sz="1600" dirty="0"/>
              <a:t>::string </a:t>
            </a:r>
            <a:r>
              <a:rPr lang="en-US" sz="1600" dirty="0" err="1"/>
              <a:t>getPortLogicalGroup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routeInitData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, </a:t>
            </a:r>
            <a:r>
              <a:rPr lang="en-US" sz="1600" dirty="0" err="1"/>
              <a:t>std</a:t>
            </a:r>
            <a:r>
              <a:rPr lang="en-US" sz="1600" dirty="0"/>
              <a:t>::vector&lt;</a:t>
            </a:r>
            <a:r>
              <a:rPr lang="en-US" sz="1600" dirty="0" err="1"/>
              <a:t>int</a:t>
            </a:r>
            <a:r>
              <a:rPr lang="en-US" sz="1600" dirty="0"/>
              <a:t>&gt; &amp;</a:t>
            </a:r>
            <a:r>
              <a:rPr lang="en-US" sz="1600" dirty="0" err="1"/>
              <a:t>outPorts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process_InitData_input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endParaRPr lang="en-US" sz="1600" dirty="0"/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computeNumVCs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vns</a:t>
            </a:r>
            <a:r>
              <a:rPr lang="en-US" sz="1600" dirty="0"/>
              <a:t>);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recvTopologyEvent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TopologyEvent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97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a Merlin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AF27-BA53-7E49-A8C4-53190DC3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Merlin/Ember 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C520-68B0-5D40-991F-C4D9DC9E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Merlin and Ember provide built-in Python modules to make configuring simulations easier</a:t>
            </a:r>
          </a:p>
          <a:p>
            <a:pPr lvl="1"/>
            <a:r>
              <a:rPr lang="en-US" dirty="0"/>
              <a:t>Wires up the topology based on user supplied parameters</a:t>
            </a:r>
          </a:p>
          <a:p>
            <a:pPr lvl="1"/>
            <a:r>
              <a:rPr lang="en-US" dirty="0"/>
              <a:t>Allows simulated jobs (endpoint models) to be easily allocated to the network</a:t>
            </a:r>
          </a:p>
          <a:p>
            <a:endParaRPr lang="en-US" dirty="0"/>
          </a:p>
          <a:p>
            <a:r>
              <a:rPr lang="en-US" dirty="0"/>
              <a:t>The Python modules are built off of five primary base classes:</a:t>
            </a:r>
          </a:p>
          <a:p>
            <a:pPr lvl="1"/>
            <a:r>
              <a:rPr lang="en-US" dirty="0"/>
              <a:t>System – Overall system with functions to allocated jobs and build the simulation</a:t>
            </a:r>
          </a:p>
          <a:p>
            <a:pPr lvl="1"/>
            <a:r>
              <a:rPr lang="en-US" dirty="0"/>
              <a:t>Topology – Controls the network topology and parameters</a:t>
            </a:r>
          </a:p>
          <a:p>
            <a:pPr lvl="1"/>
            <a:r>
              <a:rPr lang="en-US" dirty="0" err="1"/>
              <a:t>RouterTemplate</a:t>
            </a:r>
            <a:r>
              <a:rPr lang="en-US" dirty="0"/>
              <a:t> – Allows the ability to swap in different router models</a:t>
            </a:r>
          </a:p>
          <a:p>
            <a:pPr lvl="2"/>
            <a:r>
              <a:rPr lang="en-US" dirty="0"/>
              <a:t>In practice, there is only one current model: </a:t>
            </a:r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/>
              <a:t>Job – Jobs are mapped to the system using the job allocation functions and contains all the parameters for running the given job on the system</a:t>
            </a:r>
          </a:p>
          <a:p>
            <a:pPr lvl="1"/>
            <a:r>
              <a:rPr lang="en-US" dirty="0" err="1"/>
              <a:t>PlatformDefinition</a:t>
            </a:r>
            <a:r>
              <a:rPr lang="en-US" dirty="0"/>
              <a:t> – allows you to capture all or part of the platform parameters and load them into a simulation instead of having to repeat this information in every input file</a:t>
            </a:r>
          </a:p>
        </p:txBody>
      </p:sp>
    </p:spTree>
    <p:extLst>
      <p:ext uri="{BB962C8B-B14F-4D97-AF65-F5344CB8AC3E}">
        <p14:creationId xmlns:p14="http://schemas.microsoft.com/office/powerpoint/2010/main" val="3497348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AF8B-70CF-9533-6886-298471E9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Ember – Lightweight Network Endpoint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ECD58-7768-2D0A-1557-BB3AAC8CF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0B4B5BDE-F112-9D13-52FB-3028D4E84110}"/>
              </a:ext>
            </a:extLst>
          </p:cNvPr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>
            <a:extLst>
              <a:ext uri="{FF2B5EF4-FFF2-40B4-BE49-F238E27FC236}">
                <a16:creationId xmlns:a16="http://schemas.microsoft.com/office/drawing/2014/main" id="{0850BB97-5946-9489-F535-6F03AFCCF326}"/>
              </a:ext>
            </a:extLst>
          </p:cNvPr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1FE1FE18-8CFE-FE01-CA8D-02F08B16CBCA}"/>
              </a:ext>
            </a:extLst>
          </p:cNvPr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>
            <a:extLst>
              <a:ext uri="{FF2B5EF4-FFF2-40B4-BE49-F238E27FC236}">
                <a16:creationId xmlns:a16="http://schemas.microsoft.com/office/drawing/2014/main" id="{CF65CBEF-248F-B5B3-1FEE-82F4A18FBCF1}"/>
              </a:ext>
            </a:extLst>
          </p:cNvPr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FE16597-B584-8D6C-0F37-CAC2E8AC3B95}"/>
              </a:ext>
            </a:extLst>
          </p:cNvPr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249DBEE0-7FD2-2247-72FF-382F20BFF95E}"/>
              </a:ext>
            </a:extLst>
          </p:cNvPr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8B95A80C-14B2-8EB4-F7DB-E35D0FFF31A1}"/>
              </a:ext>
            </a:extLst>
          </p:cNvPr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>
            <a:extLst>
              <a:ext uri="{FF2B5EF4-FFF2-40B4-BE49-F238E27FC236}">
                <a16:creationId xmlns:a16="http://schemas.microsoft.com/office/drawing/2014/main" id="{5797AEAC-B558-9070-8976-573ADA092858}"/>
              </a:ext>
            </a:extLst>
          </p:cNvPr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>
            <a:extLst>
              <a:ext uri="{FF2B5EF4-FFF2-40B4-BE49-F238E27FC236}">
                <a16:creationId xmlns:a16="http://schemas.microsoft.com/office/drawing/2014/main" id="{6C3BFBCB-0B1C-A220-173F-53B5E8796528}"/>
              </a:ext>
            </a:extLst>
          </p:cNvPr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>
            <a:extLst>
              <a:ext uri="{FF2B5EF4-FFF2-40B4-BE49-F238E27FC236}">
                <a16:creationId xmlns:a16="http://schemas.microsoft.com/office/drawing/2014/main" id="{24BD0F87-5472-C92A-5C34-B76C1D8F85C9}"/>
              </a:ext>
            </a:extLst>
          </p:cNvPr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>
            <a:extLst>
              <a:ext uri="{FF2B5EF4-FFF2-40B4-BE49-F238E27FC236}">
                <a16:creationId xmlns:a16="http://schemas.microsoft.com/office/drawing/2014/main" id="{30C14DD0-E20A-3BB4-5841-525F6583B670}"/>
              </a:ext>
            </a:extLst>
          </p:cNvPr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59A37E18-8AA3-216F-B1E6-26E168CDEF15}"/>
              </a:ext>
            </a:extLst>
          </p:cNvPr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CB5CF8E0-4538-CF18-C5D2-7267EEA2ADA1}"/>
              </a:ext>
            </a:extLst>
          </p:cNvPr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8C4E65EB-897E-4348-66BD-930CEECE18BD}"/>
              </a:ext>
            </a:extLst>
          </p:cNvPr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25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835" y="1036036"/>
            <a:ext cx="5499134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9" y="1041808"/>
            <a:ext cx="5755091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(13.1.0)</a:t>
            </a:r>
          </a:p>
          <a:p>
            <a:pPr marL="701034" lvl="1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Two releases per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835" y="3449959"/>
            <a:ext cx="5499134" cy="32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9" y="2640355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Used in industry, academia, and at labs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07A-164C-4545-F5A3-63BA3ED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Python Network Configuration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F4F5-ACB5-9830-12D4-40DDCFC8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BB013C-7850-EAF5-F503-A4A906FE71C3}"/>
              </a:ext>
            </a:extLst>
          </p:cNvPr>
          <p:cNvSpPr/>
          <p:nvPr/>
        </p:nvSpPr>
        <p:spPr>
          <a:xfrm>
            <a:off x="1101686" y="1348544"/>
            <a:ext cx="6136395" cy="512284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5CE2C-EBF1-50D5-37ED-64536EF566FD}"/>
              </a:ext>
            </a:extLst>
          </p:cNvPr>
          <p:cNvSpPr/>
          <p:nvPr/>
        </p:nvSpPr>
        <p:spPr>
          <a:xfrm>
            <a:off x="1931394" y="1959978"/>
            <a:ext cx="1861850" cy="3899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B498C-784B-4078-4C30-526134134465}"/>
              </a:ext>
            </a:extLst>
          </p:cNvPr>
          <p:cNvSpPr/>
          <p:nvPr/>
        </p:nvSpPr>
        <p:spPr>
          <a:xfrm>
            <a:off x="4622952" y="1959977"/>
            <a:ext cx="1861850" cy="389997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Allocation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1D0F3D-F6E7-DC2C-E3CF-DE042A611C41}"/>
              </a:ext>
            </a:extLst>
          </p:cNvPr>
          <p:cNvCxnSpPr/>
          <p:nvPr/>
        </p:nvCxnSpPr>
        <p:spPr>
          <a:xfrm>
            <a:off x="3793244" y="261099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F604F3-8704-64B0-24C4-2AB0586CA45E}"/>
              </a:ext>
            </a:extLst>
          </p:cNvPr>
          <p:cNvCxnSpPr/>
          <p:nvPr/>
        </p:nvCxnSpPr>
        <p:spPr>
          <a:xfrm>
            <a:off x="3793244" y="285153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FD9A-F291-D0C8-1A5E-8B5850C62DB9}"/>
              </a:ext>
            </a:extLst>
          </p:cNvPr>
          <p:cNvCxnSpPr/>
          <p:nvPr/>
        </p:nvCxnSpPr>
        <p:spPr>
          <a:xfrm>
            <a:off x="3793244" y="306085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1AFEB-6C8F-3915-14DA-18FD98B34800}"/>
              </a:ext>
            </a:extLst>
          </p:cNvPr>
          <p:cNvCxnSpPr/>
          <p:nvPr/>
        </p:nvCxnSpPr>
        <p:spPr>
          <a:xfrm>
            <a:off x="3793244" y="330138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4E991-4F3E-2436-CF87-15D9D920158A}"/>
              </a:ext>
            </a:extLst>
          </p:cNvPr>
          <p:cNvCxnSpPr/>
          <p:nvPr/>
        </p:nvCxnSpPr>
        <p:spPr>
          <a:xfrm>
            <a:off x="3802079" y="458118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0929E-C713-C9E0-5C2F-8006554899DC}"/>
              </a:ext>
            </a:extLst>
          </p:cNvPr>
          <p:cNvCxnSpPr/>
          <p:nvPr/>
        </p:nvCxnSpPr>
        <p:spPr>
          <a:xfrm>
            <a:off x="3802079" y="482171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052CF-E09A-3119-CC4D-BB3DDC11ED6A}"/>
              </a:ext>
            </a:extLst>
          </p:cNvPr>
          <p:cNvCxnSpPr/>
          <p:nvPr/>
        </p:nvCxnSpPr>
        <p:spPr>
          <a:xfrm>
            <a:off x="3802079" y="503103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B5610A-6C76-6234-6261-2C65D9E43EA8}"/>
              </a:ext>
            </a:extLst>
          </p:cNvPr>
          <p:cNvCxnSpPr/>
          <p:nvPr/>
        </p:nvCxnSpPr>
        <p:spPr>
          <a:xfrm>
            <a:off x="3802079" y="527157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8175934-5AD9-2F3A-0242-9E71C5026C61}"/>
              </a:ext>
            </a:extLst>
          </p:cNvPr>
          <p:cNvSpPr/>
          <p:nvPr/>
        </p:nvSpPr>
        <p:spPr>
          <a:xfrm>
            <a:off x="4195302" y="3842134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BB1100-04FC-413D-0BB1-ABCE64297FE8}"/>
              </a:ext>
            </a:extLst>
          </p:cNvPr>
          <p:cNvSpPr/>
          <p:nvPr/>
        </p:nvSpPr>
        <p:spPr>
          <a:xfrm>
            <a:off x="4195301" y="413785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14EE90-B50E-71C4-E44C-B5B3469C51DC}"/>
              </a:ext>
            </a:extLst>
          </p:cNvPr>
          <p:cNvSpPr/>
          <p:nvPr/>
        </p:nvSpPr>
        <p:spPr>
          <a:xfrm>
            <a:off x="4195302" y="351988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A3C863F-B5EE-DD4E-2182-C6E61A2B340B}"/>
              </a:ext>
            </a:extLst>
          </p:cNvPr>
          <p:cNvSpPr/>
          <p:nvPr/>
        </p:nvSpPr>
        <p:spPr>
          <a:xfrm>
            <a:off x="2146223" y="4761123"/>
            <a:ext cx="1432192" cy="510448"/>
          </a:xfrm>
          <a:prstGeom prst="hex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</a:t>
            </a:r>
          </a:p>
          <a:p>
            <a:pPr algn="ctr"/>
            <a:r>
              <a:rPr lang="en-US" sz="1400" dirty="0"/>
              <a:t>Template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703A6AFB-AE46-B729-6CFC-52B1588F8FC7}"/>
              </a:ext>
            </a:extLst>
          </p:cNvPr>
          <p:cNvSpPr/>
          <p:nvPr/>
        </p:nvSpPr>
        <p:spPr>
          <a:xfrm>
            <a:off x="4719923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D502BA6F-A8AF-860E-6446-41CEB69CB871}"/>
              </a:ext>
            </a:extLst>
          </p:cNvPr>
          <p:cNvSpPr/>
          <p:nvPr/>
        </p:nvSpPr>
        <p:spPr>
          <a:xfrm>
            <a:off x="8572731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FA0F0EF6-91A8-847C-D322-3A710AE94728}"/>
              </a:ext>
            </a:extLst>
          </p:cNvPr>
          <p:cNvSpPr/>
          <p:nvPr/>
        </p:nvSpPr>
        <p:spPr>
          <a:xfrm>
            <a:off x="8590745" y="3346383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9A65DBBE-F417-DBF0-5E8F-9B1B4C88F251}"/>
              </a:ext>
            </a:extLst>
          </p:cNvPr>
          <p:cNvSpPr/>
          <p:nvPr/>
        </p:nvSpPr>
        <p:spPr>
          <a:xfrm>
            <a:off x="4737706" y="4464412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1494E99F-07A2-399D-969C-9F5FD537BB85}"/>
              </a:ext>
            </a:extLst>
          </p:cNvPr>
          <p:cNvSpPr/>
          <p:nvPr/>
        </p:nvSpPr>
        <p:spPr>
          <a:xfrm>
            <a:off x="4737707" y="3983530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1C676A4-89F6-C90C-B0A6-3D47A574B2A2}"/>
              </a:ext>
            </a:extLst>
          </p:cNvPr>
          <p:cNvSpPr/>
          <p:nvPr/>
        </p:nvSpPr>
        <p:spPr>
          <a:xfrm>
            <a:off x="4723019" y="3361373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51E152-EF91-631D-3154-0721827E0294}"/>
              </a:ext>
            </a:extLst>
          </p:cNvPr>
          <p:cNvSpPr/>
          <p:nvPr/>
        </p:nvSpPr>
        <p:spPr>
          <a:xfrm>
            <a:off x="8590745" y="4150205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CB5D4858-7195-C5BC-4884-07B3AC63ECEE}"/>
              </a:ext>
            </a:extLst>
          </p:cNvPr>
          <p:cNvSpPr/>
          <p:nvPr/>
        </p:nvSpPr>
        <p:spPr>
          <a:xfrm>
            <a:off x="4718946" y="3576556"/>
            <a:ext cx="1669861" cy="3855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BBB20B31-A45E-2E33-CFD1-A1649845F6DB}"/>
              </a:ext>
            </a:extLst>
          </p:cNvPr>
          <p:cNvSpPr/>
          <p:nvPr/>
        </p:nvSpPr>
        <p:spPr>
          <a:xfrm>
            <a:off x="4739081" y="4206804"/>
            <a:ext cx="1669861" cy="235344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66E98-E00C-2042-81B8-ACEC5E19D94C}"/>
              </a:ext>
            </a:extLst>
          </p:cNvPr>
          <p:cNvSpPr txBox="1"/>
          <p:nvPr/>
        </p:nvSpPr>
        <p:spPr>
          <a:xfrm>
            <a:off x="8956713" y="19169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941B1F-D621-AFDB-83E0-E948869186AA}"/>
              </a:ext>
            </a:extLst>
          </p:cNvPr>
          <p:cNvSpPr txBox="1"/>
          <p:nvPr/>
        </p:nvSpPr>
        <p:spPr>
          <a:xfrm>
            <a:off x="8703325" y="1851043"/>
            <a:ext cx="1079653" cy="5838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1644AA-9D5E-4E48-FA49-B762AA2038BF}"/>
              </a:ext>
            </a:extLst>
          </p:cNvPr>
          <p:cNvCxnSpPr>
            <a:stCxn id="24" idx="1"/>
          </p:cNvCxnSpPr>
          <p:nvPr/>
        </p:nvCxnSpPr>
        <p:spPr>
          <a:xfrm flipH="1">
            <a:off x="6407567" y="2836840"/>
            <a:ext cx="2165164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3A3D4B-1F26-503F-74CA-BABC91400444}"/>
              </a:ext>
            </a:extLst>
          </p:cNvPr>
          <p:cNvCxnSpPr/>
          <p:nvPr/>
        </p:nvCxnSpPr>
        <p:spPr>
          <a:xfrm flipH="1" flipV="1">
            <a:off x="6407567" y="3429000"/>
            <a:ext cx="2183178" cy="2744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BC87F-E545-12E2-33A7-245A9A188553}"/>
              </a:ext>
            </a:extLst>
          </p:cNvPr>
          <p:cNvCxnSpPr>
            <a:cxnSpLocks/>
          </p:cNvCxnSpPr>
          <p:nvPr/>
        </p:nvCxnSpPr>
        <p:spPr>
          <a:xfrm flipH="1">
            <a:off x="6407567" y="3675575"/>
            <a:ext cx="2174171" cy="40302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E2D2C3-6F91-65B1-EA7A-04CC4F01D263}"/>
              </a:ext>
            </a:extLst>
          </p:cNvPr>
          <p:cNvCxnSpPr>
            <a:cxnSpLocks/>
          </p:cNvCxnSpPr>
          <p:nvPr/>
        </p:nvCxnSpPr>
        <p:spPr>
          <a:xfrm flipH="1">
            <a:off x="6407567" y="3815955"/>
            <a:ext cx="2183178" cy="703291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5C6A2B-CB2F-95E8-62F8-C242D4AD349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388807" y="3769349"/>
            <a:ext cx="2220698" cy="550559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410237-51DC-73CE-CDF5-9BF1860F059A}"/>
              </a:ext>
            </a:extLst>
          </p:cNvPr>
          <p:cNvCxnSpPr>
            <a:cxnSpLocks/>
          </p:cNvCxnSpPr>
          <p:nvPr/>
        </p:nvCxnSpPr>
        <p:spPr>
          <a:xfrm flipH="1" flipV="1">
            <a:off x="6407567" y="4307491"/>
            <a:ext cx="2183178" cy="27337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A30A1C4B-3CAA-2C0E-F341-606B67A8E347}"/>
              </a:ext>
            </a:extLst>
          </p:cNvPr>
          <p:cNvSpPr/>
          <p:nvPr/>
        </p:nvSpPr>
        <p:spPr>
          <a:xfrm>
            <a:off x="8647322" y="2743467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A3649696-F9E6-32B1-B0F7-5B59341C8164}"/>
              </a:ext>
            </a:extLst>
          </p:cNvPr>
          <p:cNvSpPr/>
          <p:nvPr/>
        </p:nvSpPr>
        <p:spPr>
          <a:xfrm>
            <a:off x="8647322" y="3570389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75C5DA88-27D7-11F6-1120-7A7E635115CC}"/>
              </a:ext>
            </a:extLst>
          </p:cNvPr>
          <p:cNvSpPr/>
          <p:nvPr/>
        </p:nvSpPr>
        <p:spPr>
          <a:xfrm>
            <a:off x="8647322" y="4342122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23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4C64-014E-E54C-8024-0E099EBF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F9C2F-488C-794E-8B64-53199F52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34"/>
            <a:ext cx="10515600" cy="5286704"/>
          </a:xfrm>
        </p:spPr>
        <p:txBody>
          <a:bodyPr>
            <a:normAutofit/>
          </a:bodyPr>
          <a:lstStyle/>
          <a:p>
            <a:r>
              <a:rPr lang="en-US" dirty="0"/>
              <a:t>After configuring the System, the build() function is called to generate the configuration graph.  Configuration options (some of these can be set in a </a:t>
            </a:r>
            <a:r>
              <a:rPr lang="en-US" dirty="0" err="1"/>
              <a:t>PlatformDefinition</a:t>
            </a:r>
            <a:r>
              <a:rPr lang="en-US" dirty="0"/>
              <a:t> file):</a:t>
            </a:r>
          </a:p>
          <a:p>
            <a:pPr lvl="1"/>
            <a:r>
              <a:rPr lang="en-US" dirty="0"/>
              <a:t>topology: set the topology to use.  See next slide for available topologies</a:t>
            </a:r>
          </a:p>
          <a:p>
            <a:pPr lvl="1"/>
            <a:r>
              <a:rPr lang="en-US" dirty="0" err="1"/>
              <a:t>allocation_block_size</a:t>
            </a:r>
            <a:r>
              <a:rPr lang="en-US" dirty="0"/>
              <a:t>: sets the number of contiguous endpoints that will be used for allocation.  Only currently used when simulating </a:t>
            </a:r>
            <a:r>
              <a:rPr lang="en-US" dirty="0" err="1"/>
              <a:t>multiNIC</a:t>
            </a:r>
            <a:r>
              <a:rPr lang="en-US" dirty="0"/>
              <a:t> nodes</a:t>
            </a:r>
          </a:p>
          <a:p>
            <a:pPr lvl="1"/>
            <a:r>
              <a:rPr lang="en-US" dirty="0"/>
              <a:t>Allocate jobs to system: jobs are allocated using the </a:t>
            </a:r>
            <a:r>
              <a:rPr lang="en-US" dirty="0" err="1"/>
              <a:t>allocateNodes</a:t>
            </a:r>
            <a:r>
              <a:rPr lang="en-US" dirty="0"/>
              <a:t>() function.  The following allocation algorithms can be used, and each job can use a different allocation using the remaining nodes in system:</a:t>
            </a:r>
          </a:p>
          <a:p>
            <a:pPr lvl="2"/>
            <a:r>
              <a:rPr lang="en-US" dirty="0"/>
              <a:t>Random – randomly allocate ranks to the available nodes</a:t>
            </a:r>
          </a:p>
          <a:p>
            <a:pPr lvl="2"/>
            <a:r>
              <a:rPr lang="en-US" dirty="0"/>
              <a:t>Linear – allocate nodes in order based on number used by topology</a:t>
            </a:r>
          </a:p>
          <a:p>
            <a:pPr lvl="2"/>
            <a:r>
              <a:rPr lang="en-US" dirty="0"/>
              <a:t>Random-linear – allocate linearly in a randomly selected subset of nodes</a:t>
            </a:r>
          </a:p>
          <a:p>
            <a:pPr lvl="2"/>
            <a:r>
              <a:rPr lang="en-US" dirty="0"/>
              <a:t>Interval – allocate N nodes every M endpoints (this is handy for reserving nodes for things like I/O nodes in the network)</a:t>
            </a:r>
          </a:p>
          <a:p>
            <a:pPr lvl="2"/>
            <a:r>
              <a:rPr lang="en-US" dirty="0"/>
              <a:t>Indexed – provide a list of ordered endpoints to allocate the job to (all endpoints in the list must still be unallocated in the system)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76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8DD5-246D-C14D-BE34-CD4F894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58AB-5839-6D4D-BB84-BC743DD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/>
          <a:lstStyle/>
          <a:p>
            <a:r>
              <a:rPr lang="en-US" dirty="0"/>
              <a:t>Controls the topology and all the high level network parameters (for example link bandwidth).  The build function is called during the </a:t>
            </a:r>
            <a:r>
              <a:rPr lang="en-US" dirty="0" err="1"/>
              <a:t>System.build</a:t>
            </a:r>
            <a:r>
              <a:rPr lang="en-US" dirty="0"/>
              <a:t>() function</a:t>
            </a:r>
          </a:p>
          <a:p>
            <a:r>
              <a:rPr lang="en-US" dirty="0"/>
              <a:t>Can set the type of router to use by setting </a:t>
            </a:r>
            <a:r>
              <a:rPr lang="en-US" dirty="0" err="1"/>
              <a:t>MyTopology.router</a:t>
            </a:r>
            <a:r>
              <a:rPr lang="en-US" dirty="0"/>
              <a:t>, or can use the default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r>
              <a:rPr lang="en-US" dirty="0"/>
              <a:t>Supported topologies: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Dragonfly – uses 1D all-to-all groups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Hyperx</a:t>
            </a:r>
            <a:r>
              <a:rPr lang="en-US" dirty="0"/>
              <a:t> -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Fattree</a:t>
            </a:r>
            <a:r>
              <a:rPr lang="en-US" dirty="0"/>
              <a:t> – built using individual routers (no support for consolidated routers)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Mesh/Torus –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SingleRouter</a:t>
            </a:r>
            <a:r>
              <a:rPr lang="en-US" dirty="0"/>
              <a:t> – just a single router (used mostly to mimic crossbars on chip)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84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Mesh/Torus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7"/>
            <a:ext cx="10807547" cy="484584"/>
          </a:xfrm>
        </p:spPr>
        <p:txBody>
          <a:bodyPr/>
          <a:lstStyle/>
          <a:p>
            <a:r>
              <a:rPr lang="en-US" dirty="0"/>
              <a:t>Implements an N-dimensional torus or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361FCD-5A30-D36D-99EE-1EAC30CE401A}"/>
              </a:ext>
            </a:extLst>
          </p:cNvPr>
          <p:cNvSpPr txBox="1">
            <a:spLocks/>
          </p:cNvSpPr>
          <p:nvPr/>
        </p:nvSpPr>
        <p:spPr>
          <a:xfrm>
            <a:off x="627961" y="1669509"/>
            <a:ext cx="5365215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EC92F-08AA-A2F8-73DC-99B40400FFEC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Torus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topoTorus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16x16x16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8 links between routers in each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8x8x8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85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HyperX/Flattened Butterfly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07547" cy="495601"/>
          </a:xfrm>
        </p:spPr>
        <p:txBody>
          <a:bodyPr/>
          <a:lstStyle/>
          <a:p>
            <a:r>
              <a:rPr lang="en-US" dirty="0"/>
              <a:t>Implements and N-dimensional </a:t>
            </a:r>
            <a:r>
              <a:rPr lang="en-US" dirty="0" err="1"/>
              <a:t>hyperX</a:t>
            </a:r>
            <a:r>
              <a:rPr lang="en-US" dirty="0"/>
              <a:t>/flattened butterfly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3A81A-6D37-98C3-8384-9E451455FD73}"/>
              </a:ext>
            </a:extLst>
          </p:cNvPr>
          <p:cNvSpPr txBox="1">
            <a:spLocks/>
          </p:cNvSpPr>
          <p:nvPr/>
        </p:nvSpPr>
        <p:spPr>
          <a:xfrm>
            <a:off x="627960" y="1660164"/>
            <a:ext cx="5607587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  <a:p>
            <a:pPr marL="201168" lvl="1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1AF1-B688-4E83-E53F-B9AA95B522C7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</a:t>
            </a:r>
            <a:r>
              <a:rPr lang="en-US" sz="1600" dirty="0" err="1">
                <a:solidFill>
                  <a:srgbClr val="DB9D60"/>
                </a:solidFill>
                <a:latin typeface="Courier" pitchFamily="2" charset="0"/>
              </a:rPr>
              <a:t>hyperX</a:t>
            </a:r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topoHyperX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16x8x16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Keep same bisection BW for each dimension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by doubling links in small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1x2x1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30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Dragonfly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29" y="1036036"/>
            <a:ext cx="9538771" cy="605477"/>
          </a:xfrm>
        </p:spPr>
        <p:txBody>
          <a:bodyPr>
            <a:normAutofit/>
          </a:bodyPr>
          <a:lstStyle/>
          <a:p>
            <a:r>
              <a:rPr lang="en-US" dirty="0"/>
              <a:t>Implements a dragonfly topology with fully connected local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988D0-22AF-9A4D-5319-056FA1EC5ECA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dragonfly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network parameters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topology.hosts_per_router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topology.routers_per_group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topology.intragroup_links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topology.intergroup_links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8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topology.num_groups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32</a:t>
            </a:r>
          </a:p>
          <a:p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the routing algorithm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topology.algorithm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rgbClr val="DB9D60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Get the total number of nodes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num_nodes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topology.getNumNodes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18276-F3CB-79BB-737F-281E6C19C80C}"/>
              </a:ext>
            </a:extLst>
          </p:cNvPr>
          <p:cNvSpPr txBox="1">
            <a:spLocks/>
          </p:cNvSpPr>
          <p:nvPr/>
        </p:nvSpPr>
        <p:spPr>
          <a:xfrm>
            <a:off x="672029" y="1541553"/>
            <a:ext cx="5423971" cy="52624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hosts_per_router</a:t>
            </a:r>
            <a:endParaRPr lang="en-US" sz="1800" dirty="0"/>
          </a:p>
          <a:p>
            <a:pPr lvl="1"/>
            <a:r>
              <a:rPr lang="en-US" sz="1600" dirty="0"/>
              <a:t>Number of hosts connected to each router</a:t>
            </a:r>
          </a:p>
          <a:p>
            <a:r>
              <a:rPr lang="en-US" sz="1800" dirty="0" err="1"/>
              <a:t>routers_per_group</a:t>
            </a:r>
            <a:endParaRPr lang="en-US" sz="1800" dirty="0"/>
          </a:p>
          <a:p>
            <a:pPr lvl="1"/>
            <a:r>
              <a:rPr lang="en-US" sz="1600" dirty="0"/>
              <a:t>Number of routers per local group</a:t>
            </a:r>
          </a:p>
          <a:p>
            <a:r>
              <a:rPr lang="en-US" sz="1800" dirty="0" err="1"/>
              <a:t>intergroup_links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pair of groups</a:t>
            </a:r>
          </a:p>
          <a:p>
            <a:r>
              <a:rPr lang="en-US" sz="1800" dirty="0" err="1"/>
              <a:t>intragroup_links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router pair in a group</a:t>
            </a:r>
          </a:p>
          <a:p>
            <a:r>
              <a:rPr lang="en-US" sz="1800" dirty="0" err="1"/>
              <a:t>num_groups</a:t>
            </a:r>
            <a:endParaRPr lang="en-US" sz="1800" dirty="0"/>
          </a:p>
          <a:p>
            <a:pPr lvl="1"/>
            <a:r>
              <a:rPr lang="en-US" sz="1600" dirty="0"/>
              <a:t>Total number of groups in the topology</a:t>
            </a:r>
          </a:p>
          <a:p>
            <a:r>
              <a:rPr lang="en-US" sz="1800" dirty="0"/>
              <a:t>algorithm</a:t>
            </a:r>
          </a:p>
          <a:p>
            <a:pPr lvl="1"/>
            <a:r>
              <a:rPr lang="en-US" sz="1600" dirty="0"/>
              <a:t>Routing algorithm to use</a:t>
            </a:r>
          </a:p>
          <a:p>
            <a:pPr lvl="2"/>
            <a:r>
              <a:rPr lang="en-US" sz="1400" dirty="0"/>
              <a:t>minimal, min-a, valiant, </a:t>
            </a:r>
            <a:r>
              <a:rPr lang="en-US" sz="1400" dirty="0" err="1"/>
              <a:t>ugal</a:t>
            </a:r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Total number of hosts is:</a:t>
            </a:r>
          </a:p>
          <a:p>
            <a:pPr lvl="1"/>
            <a:r>
              <a:rPr lang="en-US" sz="1600" dirty="0" err="1"/>
              <a:t>hosts_per_router</a:t>
            </a:r>
            <a:r>
              <a:rPr lang="en-US" sz="1600" dirty="0"/>
              <a:t> * </a:t>
            </a:r>
            <a:r>
              <a:rPr lang="en-US" sz="1600" dirty="0" err="1"/>
              <a:t>routers_per_group</a:t>
            </a:r>
            <a:r>
              <a:rPr lang="en-US" sz="1600" dirty="0"/>
              <a:t> * </a:t>
            </a:r>
            <a:r>
              <a:rPr lang="en-US" sz="1600" dirty="0" err="1"/>
              <a:t>num_groups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79199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</a:t>
            </a:r>
            <a:r>
              <a:rPr lang="en-US" sz="2800" dirty="0" err="1"/>
              <a:t>Fattree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013" y="1036036"/>
            <a:ext cx="9549788" cy="5483297"/>
          </a:xfrm>
        </p:spPr>
        <p:txBody>
          <a:bodyPr>
            <a:normAutofit/>
          </a:bodyPr>
          <a:lstStyle/>
          <a:p>
            <a:r>
              <a:rPr lang="en-US" dirty="0"/>
              <a:t>Implements an N-level </a:t>
            </a:r>
            <a:r>
              <a:rPr lang="en-US" dirty="0" err="1"/>
              <a:t>fattree</a:t>
            </a:r>
            <a:endParaRPr lang="en-US" dirty="0"/>
          </a:p>
          <a:p>
            <a:endParaRPr lang="en-US" sz="1200" dirty="0"/>
          </a:p>
          <a:p>
            <a:r>
              <a:rPr lang="en-US" dirty="0"/>
              <a:t>shape</a:t>
            </a:r>
          </a:p>
          <a:p>
            <a:pPr lvl="1"/>
            <a:r>
              <a:rPr lang="en-US" dirty="0"/>
              <a:t>Specifies the number of up and down ports at each level of the </a:t>
            </a:r>
            <a:r>
              <a:rPr lang="en-US" dirty="0" err="1"/>
              <a:t>fattree</a:t>
            </a:r>
            <a:r>
              <a:rPr lang="en-US" dirty="0"/>
              <a:t>.  Equal up and down links indicates no bandwidth tapering, while unequal numbers indicated tapering.  Highest level only specified down links:</a:t>
            </a:r>
          </a:p>
          <a:p>
            <a:pPr lvl="2"/>
            <a:r>
              <a:rPr lang="en-US" dirty="0"/>
              <a:t>Specified </a:t>
            </a:r>
            <a:r>
              <a:rPr lang="en-US" dirty="0" err="1"/>
              <a:t>down,up:down,up:down,up:down</a:t>
            </a:r>
            <a:endParaRPr lang="en-US" dirty="0"/>
          </a:p>
          <a:p>
            <a:pPr lvl="3"/>
            <a:r>
              <a:rPr lang="en-US" dirty="0"/>
              <a:t>Total number of nodes is computed by multiplying all the ”downs” together</a:t>
            </a:r>
          </a:p>
          <a:p>
            <a:pPr lvl="2"/>
            <a:r>
              <a:rPr lang="en-US" dirty="0"/>
              <a:t>Examples:  </a:t>
            </a:r>
          </a:p>
          <a:p>
            <a:pPr lvl="3"/>
            <a:r>
              <a:rPr lang="en-US" dirty="0"/>
              <a:t>18,18:18,18:36 (largest 3 level </a:t>
            </a:r>
            <a:r>
              <a:rPr lang="en-US" dirty="0" err="1"/>
              <a:t>fattree</a:t>
            </a:r>
            <a:r>
              <a:rPr lang="en-US" dirty="0"/>
              <a:t> using 36 port router with 11,664 hosts)</a:t>
            </a:r>
          </a:p>
          <a:p>
            <a:pPr lvl="3"/>
            <a:r>
              <a:rPr lang="en-US" dirty="0"/>
              <a:t>24,12:18,18:18 (3 level </a:t>
            </a:r>
            <a:r>
              <a:rPr lang="en-US" dirty="0" err="1"/>
              <a:t>fattree</a:t>
            </a:r>
            <a:r>
              <a:rPr lang="en-US" dirty="0"/>
              <a:t> with 50% bandwidth taper out of first level with 7,776 hosts)</a:t>
            </a:r>
          </a:p>
          <a:p>
            <a:r>
              <a:rPr lang="en-US" sz="2000" dirty="0"/>
              <a:t>These logically match typical </a:t>
            </a:r>
            <a:r>
              <a:rPr lang="en-US" sz="2000" dirty="0" err="1"/>
              <a:t>fattrees</a:t>
            </a:r>
            <a:r>
              <a:rPr lang="en-US" sz="2000" dirty="0"/>
              <a:t>, but are not necessarily physically the same (for example, does not consolidate routers at top level when not all ports are used in each router)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703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FF83-ED8B-1048-99E3-4EDF25F9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979385"/>
          </a:xfrm>
        </p:spPr>
        <p:txBody>
          <a:bodyPr>
            <a:normAutofit/>
          </a:bodyPr>
          <a:lstStyle/>
          <a:p>
            <a:r>
              <a:rPr lang="en-US" dirty="0"/>
              <a:t>Controls which router model is used when the topology is built.</a:t>
            </a:r>
          </a:p>
          <a:p>
            <a:r>
              <a:rPr lang="en-US" dirty="0"/>
              <a:t>Router parameters are set on the </a:t>
            </a:r>
            <a:r>
              <a:rPr lang="en-US" dirty="0" err="1"/>
              <a:t>RouterTemplate</a:t>
            </a:r>
            <a:r>
              <a:rPr lang="en-US" dirty="0"/>
              <a:t> object.  For </a:t>
            </a:r>
            <a:r>
              <a:rPr lang="en-US" dirty="0" err="1"/>
              <a:t>hr_router</a:t>
            </a:r>
            <a:r>
              <a:rPr lang="en-US" dirty="0"/>
              <a:t>, the main parameters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using the default router, you can access the parameters of the </a:t>
            </a:r>
            <a:r>
              <a:rPr lang="en-US" dirty="0" err="1"/>
              <a:t>RouterTemplate</a:t>
            </a:r>
            <a:r>
              <a:rPr lang="en-US" dirty="0"/>
              <a:t> object as follows:</a:t>
            </a:r>
          </a:p>
          <a:p>
            <a:pPr lvl="1"/>
            <a:r>
              <a:rPr lang="en-US" dirty="0" err="1"/>
              <a:t>MySystem.topology.router.link_bw</a:t>
            </a:r>
            <a:r>
              <a:rPr lang="en-US" dirty="0"/>
              <a:t> = “100 Gbps”</a:t>
            </a:r>
          </a:p>
          <a:p>
            <a:pPr lvl="1"/>
            <a:r>
              <a:rPr lang="en-US" dirty="0" err="1"/>
              <a:t>MySystem.topology.router.input_buf_size</a:t>
            </a:r>
            <a:r>
              <a:rPr lang="en-US" dirty="0"/>
              <a:t> = “12 </a:t>
            </a:r>
            <a:r>
              <a:rPr lang="en-US" dirty="0" err="1"/>
              <a:t>kiB</a:t>
            </a:r>
            <a:r>
              <a:rPr lang="en-US" dirty="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6608E-65FE-2245-A256-9322AB8DF94F}"/>
              </a:ext>
            </a:extLst>
          </p:cNvPr>
          <p:cNvSpPr txBox="1">
            <a:spLocks/>
          </p:cNvSpPr>
          <p:nvPr/>
        </p:nvSpPr>
        <p:spPr>
          <a:xfrm>
            <a:off x="12008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link_bw</a:t>
            </a:r>
            <a:endParaRPr lang="en-US" dirty="0"/>
          </a:p>
          <a:p>
            <a:pPr lvl="1"/>
            <a:r>
              <a:rPr lang="en-US" dirty="0" err="1"/>
              <a:t>flit_Size</a:t>
            </a:r>
            <a:endParaRPr lang="en-US" dirty="0"/>
          </a:p>
          <a:p>
            <a:pPr lvl="1"/>
            <a:r>
              <a:rPr lang="en-US" dirty="0" err="1"/>
              <a:t>xbar_bw</a:t>
            </a:r>
            <a:endParaRPr lang="en-US" dirty="0"/>
          </a:p>
          <a:p>
            <a:pPr lvl="1"/>
            <a:r>
              <a:rPr lang="en-US" dirty="0" err="1"/>
              <a:t>num_vns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F49EF3-5538-0847-8BC9-0A16C3528C73}"/>
              </a:ext>
            </a:extLst>
          </p:cNvPr>
          <p:cNvSpPr txBox="1">
            <a:spLocks/>
          </p:cNvSpPr>
          <p:nvPr/>
        </p:nvSpPr>
        <p:spPr>
          <a:xfrm>
            <a:off x="50870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input_latency</a:t>
            </a:r>
            <a:endParaRPr lang="en-US" dirty="0"/>
          </a:p>
          <a:p>
            <a:pPr lvl="1"/>
            <a:r>
              <a:rPr lang="en-US" dirty="0" err="1"/>
              <a:t>output_latency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endParaRPr lang="en-US" dirty="0"/>
          </a:p>
          <a:p>
            <a:pPr lvl="1"/>
            <a:r>
              <a:rPr lang="en-US" dirty="0" err="1"/>
              <a:t>output_buf_size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278D8-6FC3-6E18-9293-7C3D3254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RouterTemplate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81504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04E8-7D38-5049-97B7-80EC71DD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7"/>
            <a:ext cx="10515600" cy="516058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Ember Python module uses the Job abstraction to easily configure Ember jobs using the Merlin network models.</a:t>
            </a:r>
          </a:p>
          <a:p>
            <a:r>
              <a:rPr lang="en-US" sz="2400" dirty="0"/>
              <a:t>To configure a set of motifs using MPI, use </a:t>
            </a:r>
            <a:r>
              <a:rPr lang="en-US" sz="2400" dirty="0" err="1"/>
              <a:t>EmberMPIJob</a:t>
            </a:r>
            <a:endParaRPr lang="en-US" sz="2400" dirty="0"/>
          </a:p>
          <a:p>
            <a:pPr lvl="1"/>
            <a:r>
              <a:rPr lang="en-US" sz="2000" dirty="0"/>
              <a:t>Constructor takes the following parameters:</a:t>
            </a:r>
          </a:p>
          <a:p>
            <a:pPr lvl="2"/>
            <a:r>
              <a:rPr lang="en-US" sz="1800" dirty="0" err="1"/>
              <a:t>job_id</a:t>
            </a:r>
            <a:r>
              <a:rPr lang="en-US" sz="1800" dirty="0"/>
              <a:t> – unique ID to identify the job</a:t>
            </a:r>
          </a:p>
          <a:p>
            <a:pPr lvl="2"/>
            <a:r>
              <a:rPr lang="en-US" sz="1800" dirty="0" err="1"/>
              <a:t>num_nodes</a:t>
            </a:r>
            <a:r>
              <a:rPr lang="en-US" sz="1800" dirty="0"/>
              <a:t> – number of network endpoints to use in the system</a:t>
            </a:r>
          </a:p>
          <a:p>
            <a:pPr lvl="2"/>
            <a:r>
              <a:rPr lang="en-US" sz="1800" dirty="0" err="1"/>
              <a:t>numCores</a:t>
            </a:r>
            <a:r>
              <a:rPr lang="en-US" sz="1800" dirty="0"/>
              <a:t> – number of cores (MPPI ranks) per node to simulate</a:t>
            </a:r>
          </a:p>
          <a:p>
            <a:pPr lvl="2"/>
            <a:r>
              <a:rPr lang="en-US" sz="1800" dirty="0" err="1"/>
              <a:t>nicsPerNode</a:t>
            </a:r>
            <a:r>
              <a:rPr lang="en-US" sz="1800" dirty="0"/>
              <a:t> – number of NICs to simulate per node</a:t>
            </a:r>
          </a:p>
          <a:p>
            <a:pPr lvl="3"/>
            <a:r>
              <a:rPr lang="en-US" sz="1600" dirty="0"/>
              <a:t>Each rank will get mapped to only one NIC, and </a:t>
            </a:r>
            <a:r>
              <a:rPr lang="en-US" sz="1600" dirty="0" err="1"/>
              <a:t>numCores</a:t>
            </a:r>
            <a:r>
              <a:rPr lang="en-US" sz="1600" dirty="0"/>
              <a:t> must divide evenly by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3"/>
            <a:r>
              <a:rPr lang="en-US" sz="1600" dirty="0"/>
              <a:t>The System allocation block size must be a multiple of the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1"/>
            <a:r>
              <a:rPr lang="en-US" sz="2000" dirty="0"/>
              <a:t>Must set the </a:t>
            </a:r>
            <a:r>
              <a:rPr lang="en-US" sz="2000" dirty="0" err="1"/>
              <a:t>nic</a:t>
            </a:r>
            <a:r>
              <a:rPr lang="en-US" sz="2000" dirty="0"/>
              <a:t> parameter to be the network interface corresponding to the router used in topology (for </a:t>
            </a:r>
            <a:r>
              <a:rPr lang="en-US" sz="2000" dirty="0" err="1"/>
              <a:t>hr_router</a:t>
            </a:r>
            <a:r>
              <a:rPr lang="en-US" sz="2000" dirty="0"/>
              <a:t> either </a:t>
            </a:r>
            <a:r>
              <a:rPr lang="en-US" sz="2000" dirty="0" err="1"/>
              <a:t>LinkControl</a:t>
            </a:r>
            <a:r>
              <a:rPr lang="en-US" sz="2000" dirty="0"/>
              <a:t> or </a:t>
            </a:r>
            <a:r>
              <a:rPr lang="en-US" sz="2000" dirty="0" err="1"/>
              <a:t>ReorderLinkControl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Add motifs to the job using the </a:t>
            </a:r>
            <a:r>
              <a:rPr lang="en-US" sz="2000" dirty="0" err="1"/>
              <a:t>addMotif</a:t>
            </a:r>
            <a:r>
              <a:rPr lang="en-US" sz="2000" dirty="0"/>
              <a:t>() function. Examples: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(“Halo3D26 </a:t>
            </a:r>
            <a:r>
              <a:rPr lang="en-US" sz="1600" dirty="0" err="1"/>
              <a:t>pex</a:t>
            </a:r>
            <a:r>
              <a:rPr lang="en-US" sz="1600" dirty="0"/>
              <a:t>=32 </a:t>
            </a:r>
            <a:r>
              <a:rPr lang="en-US" sz="1600" dirty="0" err="1"/>
              <a:t>pey</a:t>
            </a:r>
            <a:r>
              <a:rPr lang="en-US" sz="1600" dirty="0"/>
              <a:t>=32 </a:t>
            </a:r>
            <a:r>
              <a:rPr lang="en-US" sz="1600" dirty="0" err="1"/>
              <a:t>pez</a:t>
            </a:r>
            <a:r>
              <a:rPr lang="en-US" sz="1600" dirty="0"/>
              <a:t>=32 </a:t>
            </a:r>
            <a:r>
              <a:rPr lang="en-US" sz="1600" dirty="0" err="1"/>
              <a:t>nx</a:t>
            </a:r>
            <a:r>
              <a:rPr lang="en-US" sz="1600" dirty="0"/>
              <a:t>=20 </a:t>
            </a:r>
            <a:r>
              <a:rPr lang="en-US" sz="1600" dirty="0" err="1"/>
              <a:t>ny</a:t>
            </a:r>
            <a:r>
              <a:rPr lang="en-US" sz="1600" dirty="0"/>
              <a:t>=20 </a:t>
            </a:r>
            <a:r>
              <a:rPr lang="en-US" sz="1600" dirty="0" err="1"/>
              <a:t>nz</a:t>
            </a:r>
            <a:r>
              <a:rPr lang="en-US" sz="1600" dirty="0"/>
              <a:t>=20 iterations=1”)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</a:t>
            </a:r>
            <a:r>
              <a:rPr lang="en-US" sz="1600" dirty="0" err="1"/>
              <a:t>Allreduce</a:t>
            </a:r>
            <a:r>
              <a:rPr lang="en-US" sz="1600" dirty="0"/>
              <a:t>”)</a:t>
            </a:r>
          </a:p>
          <a:p>
            <a:pPr lvl="1"/>
            <a:r>
              <a:rPr lang="en-US" sz="2000" dirty="0"/>
              <a:t>There are a large number of other parameters which are best set in a </a:t>
            </a:r>
            <a:r>
              <a:rPr lang="en-US" sz="2000" dirty="0" err="1"/>
              <a:t>PlatformDefinition</a:t>
            </a:r>
            <a:r>
              <a:rPr lang="en-US" sz="2000" dirty="0"/>
              <a:t> file (see next slide)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1076E0-9166-D4D7-8718-38EFE587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11989120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7F3C-FA6E-5A4E-B5EB-66436E1B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515600" cy="4968273"/>
          </a:xfrm>
        </p:spPr>
        <p:txBody>
          <a:bodyPr>
            <a:normAutofit/>
          </a:bodyPr>
          <a:lstStyle/>
          <a:p>
            <a:r>
              <a:rPr lang="en-US" sz="2400" dirty="0"/>
              <a:t>The various objects in the simulation will “subscribe” to a set of named parameters and class types that can be used to configure the simulation objects, which can set using the </a:t>
            </a:r>
            <a:r>
              <a:rPr lang="en-US" sz="2400" dirty="0" err="1"/>
              <a:t>PlatformDefinition</a:t>
            </a:r>
            <a:r>
              <a:rPr lang="en-US" sz="2400" dirty="0"/>
              <a:t> interface:</a:t>
            </a:r>
          </a:p>
          <a:p>
            <a:pPr lvl="1"/>
            <a:r>
              <a:rPr lang="en-US" sz="2000" dirty="0" err="1"/>
              <a:t>PlatformDefinition.loadPlatformFile</a:t>
            </a:r>
            <a:r>
              <a:rPr lang="en-US" sz="2000" dirty="0"/>
              <a:t>(”</a:t>
            </a:r>
            <a:r>
              <a:rPr lang="en-US" dirty="0" err="1"/>
              <a:t>firefly</a:t>
            </a:r>
            <a:r>
              <a:rPr lang="en-US" sz="2000" dirty="0" err="1"/>
              <a:t>_platform</a:t>
            </a:r>
            <a:r>
              <a:rPr lang="en-US" sz="2000" dirty="0"/>
              <a:t>")</a:t>
            </a:r>
          </a:p>
          <a:p>
            <a:pPr lvl="2"/>
            <a:r>
              <a:rPr lang="en-US" sz="1800" dirty="0"/>
              <a:t>Loads a python file that contains platform definitions</a:t>
            </a:r>
          </a:p>
          <a:p>
            <a:pPr lvl="2"/>
            <a:r>
              <a:rPr lang="en-US" sz="1800" dirty="0"/>
              <a:t>Platform files can contain more than on platform definition</a:t>
            </a:r>
          </a:p>
          <a:p>
            <a:pPr lvl="2"/>
            <a:r>
              <a:rPr lang="en-US" sz="1800" dirty="0"/>
              <a:t>Multiple platform files can be loaded</a:t>
            </a:r>
          </a:p>
          <a:p>
            <a:pPr lvl="1"/>
            <a:r>
              <a:rPr lang="en-US" sz="2000" dirty="0" err="1"/>
              <a:t>PlatformDefinition.setCurrentPlatform</a:t>
            </a:r>
            <a:r>
              <a:rPr lang="en-US" sz="2000" dirty="0"/>
              <a:t>(”</a:t>
            </a:r>
            <a:r>
              <a:rPr lang="en-US" dirty="0"/>
              <a:t>firefly</a:t>
            </a:r>
            <a:r>
              <a:rPr lang="en-US" sz="2000" dirty="0"/>
              <a:t>-platform-base")</a:t>
            </a:r>
          </a:p>
          <a:p>
            <a:pPr lvl="2"/>
            <a:r>
              <a:rPr lang="en-US" sz="1800" dirty="0"/>
              <a:t>Set the specified definition as the current platform (can only load one platform at a time)</a:t>
            </a:r>
          </a:p>
          <a:p>
            <a:pPr lvl="1"/>
            <a:r>
              <a:rPr lang="en-US" sz="2000" dirty="0" err="1"/>
              <a:t>PlatformDefinition.compose</a:t>
            </a:r>
            <a:r>
              <a:rPr lang="en-US" sz="2000" dirty="0"/>
              <a:t>(</a:t>
            </a:r>
            <a:r>
              <a:rPr lang="en-US" sz="2000" dirty="0" err="1"/>
              <a:t>platformName</a:t>
            </a:r>
            <a:r>
              <a:rPr lang="en-US" sz="2000" dirty="0"/>
              <a:t>, …)</a:t>
            </a:r>
          </a:p>
          <a:p>
            <a:pPr lvl="2"/>
            <a:r>
              <a:rPr lang="en-US" sz="1800" dirty="0"/>
              <a:t>Allows you to compose multiple </a:t>
            </a:r>
            <a:r>
              <a:rPr lang="en-US" sz="1800" dirty="0" err="1"/>
              <a:t>PlatformDefinitions</a:t>
            </a:r>
            <a:r>
              <a:rPr lang="en-US" sz="1800" dirty="0"/>
              <a:t> into a new </a:t>
            </a:r>
            <a:r>
              <a:rPr lang="en-US" sz="1800" dirty="0" err="1"/>
              <a:t>PlatformDefinition</a:t>
            </a:r>
            <a:endParaRPr lang="en-US" sz="1800" dirty="0"/>
          </a:p>
          <a:p>
            <a:pPr lvl="3"/>
            <a:r>
              <a:rPr lang="en-US" sz="1600" dirty="0"/>
              <a:t>For example, ember parameters and network definition can come from different platform files and be composed together since you can only have one active platform</a:t>
            </a:r>
          </a:p>
          <a:p>
            <a:r>
              <a:rPr lang="en-US" sz="2400" dirty="0"/>
              <a:t>Platform files can be provided by Sandia, vendors, etc.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9BC8B68-B313-317B-B158-8A2A74AC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>
            <a:normAutofit/>
          </a:bodyPr>
          <a:lstStyle/>
          <a:p>
            <a:r>
              <a:rPr lang="en-US" sz="2800" dirty="0" err="1"/>
              <a:t>PlatformDefinition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2E5F-AC1B-CB6F-FDDA-F99A491314A1}"/>
              </a:ext>
            </a:extLst>
          </p:cNvPr>
          <p:cNvSpPr txBox="1"/>
          <p:nvPr/>
        </p:nvSpPr>
        <p:spPr>
          <a:xfrm>
            <a:off x="2500829" y="649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7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8777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Configuration using Ember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Setup the topology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topo.hosts_per_router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topo.routers_per_group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topo.intergroup_links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topo.num_groups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topo.algorithm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”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"]</a:t>
            </a:r>
          </a:p>
          <a:p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topo.link_latency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routers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hr_router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router.flit_size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6GB/s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router.num_vns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router.xbar_arb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merlin.xbar_arb_lru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Add router template to topology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router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base </a:t>
            </a:r>
            <a:r>
              <a:rPr lang="en-US" sz="1400" dirty="0" err="1">
                <a:solidFill>
                  <a:srgbClr val="DB9D6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 module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necessary merlin modules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sst.merlin.base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sst.merlin.endpoint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sst.ember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Include the firefly defaults to get default</a:t>
            </a: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parameters for NIC and network stack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PlatformDefinition.setCurrentPlatform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 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firefly-defaults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%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merlin-ember-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example.py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algn="l"/>
            <a:r>
              <a:rPr lang="en-US" sz="1200" dirty="0" err="1">
                <a:solidFill>
                  <a:srgbClr val="00B050"/>
                </a:solidFill>
                <a:latin typeface="Courier" pitchFamily="2" charset="0"/>
              </a:rPr>
              <a:t>Allreduce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: ranks 32, loop 1, 1 double(s), latency 5.192 us</a:t>
            </a:r>
          </a:p>
          <a:p>
            <a:pPr algn="l"/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Simulation is complete, simulated time: 18.7055 us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network interface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ReorderLinkControl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ember job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EmberMPIJob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(0,topo.getNumNodes())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ep.network_interface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Init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first motif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Allreduce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Fini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last motif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ep.nic.nic2host_lat=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100ns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system object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 = System()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system.setTopology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(topo)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Allocate the job using linear placement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system.allocateNodes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ep,"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linear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# Build the system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system.build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with Merlin and Ember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Things to try:</a:t>
            </a:r>
          </a:p>
          <a:p>
            <a:pPr lvl="1"/>
            <a:r>
              <a:rPr lang="en-US" dirty="0"/>
              <a:t>Change the ember motif being run; possible other motifs to run:</a:t>
            </a:r>
          </a:p>
          <a:p>
            <a:pPr lvl="2"/>
            <a:r>
              <a:rPr lang="en-US" dirty="0"/>
              <a:t>Halo3d26</a:t>
            </a:r>
          </a:p>
          <a:p>
            <a:pPr lvl="2"/>
            <a:r>
              <a:rPr lang="en-US" dirty="0"/>
              <a:t>sweep3D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Change some of the network parameters</a:t>
            </a:r>
          </a:p>
          <a:p>
            <a:pPr lvl="2"/>
            <a:r>
              <a:rPr lang="en-US" dirty="0" err="1"/>
              <a:t>link_bw</a:t>
            </a:r>
            <a:r>
              <a:rPr lang="en-US" dirty="0"/>
              <a:t>, input/output latencies,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Use a different routing algorithm</a:t>
            </a:r>
          </a:p>
          <a:p>
            <a:pPr lvl="2"/>
            <a:r>
              <a:rPr lang="en-US" dirty="0"/>
              <a:t>minimal, min-a, or valiant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Try random allocation of the job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Double the size of the network and add a second job</a:t>
            </a:r>
          </a:p>
          <a:p>
            <a:pPr lvl="2"/>
            <a:r>
              <a:rPr lang="en-US" dirty="0"/>
              <a:t>Try different allocations (linear, random, random-linear)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Extending the functionality of Merlin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topology for Merlin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 to adding functionality to merlin</a:t>
            </a:r>
          </a:p>
          <a:p>
            <a:pPr lvl="1"/>
            <a:r>
              <a:rPr lang="en-US" dirty="0"/>
              <a:t>Add features to the merlin library directly and submit changes for merging</a:t>
            </a:r>
          </a:p>
          <a:p>
            <a:pPr lvl="1"/>
            <a:r>
              <a:rPr lang="en-US" dirty="0"/>
              <a:t>Create an external element library with the changes and distribute library as a third party plug-in</a:t>
            </a:r>
          </a:p>
          <a:p>
            <a:pPr lvl="2"/>
            <a:r>
              <a:rPr lang="en-US" sz="1800" dirty="0"/>
              <a:t>Merlin installs all header files necessary to create a new implementation of its </a:t>
            </a:r>
            <a:r>
              <a:rPr lang="en-US" sz="1800" dirty="0" err="1"/>
              <a:t>SubComponent</a:t>
            </a:r>
            <a:r>
              <a:rPr lang="en-US" sz="1800" dirty="0"/>
              <a:t> APIs</a:t>
            </a:r>
          </a:p>
          <a:p>
            <a:r>
              <a:rPr lang="en-US" dirty="0"/>
              <a:t>When adding a new topology, there are two main pieces of functionality to implement:</a:t>
            </a:r>
          </a:p>
          <a:p>
            <a:pPr lvl="1"/>
            <a:r>
              <a:rPr lang="en-US" dirty="0"/>
              <a:t>C++ simulation model inheriting from Merlin::Topology</a:t>
            </a:r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router.h</a:t>
            </a:r>
            <a:endParaRPr lang="en-US" sz="1800" dirty="0"/>
          </a:p>
          <a:p>
            <a:pPr lvl="1"/>
            <a:r>
              <a:rPr lang="en-US" dirty="0"/>
              <a:t>Python configuration help class inherited from </a:t>
            </a:r>
            <a:r>
              <a:rPr lang="en-US" dirty="0" err="1"/>
              <a:t>merlin.base.Topology</a:t>
            </a:r>
            <a:endParaRPr lang="en-US" dirty="0"/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pymerlin-base.py</a:t>
            </a:r>
            <a:endParaRPr lang="en-US" sz="1800" dirty="0"/>
          </a:p>
          <a:p>
            <a:pPr lvl="3"/>
            <a:r>
              <a:rPr lang="en-US" sz="1600" dirty="0"/>
              <a:t>Making this Python module available to the interpreter through the ELI requires you to create a C++ class inheriting from SST::</a:t>
            </a:r>
            <a:r>
              <a:rPr lang="en-US" sz="1600" dirty="0" err="1"/>
              <a:t>SSTElementPythonModule</a:t>
            </a:r>
            <a:endParaRPr lang="en-US" sz="1600" dirty="0"/>
          </a:p>
          <a:p>
            <a:pPr lvl="4"/>
            <a:r>
              <a:rPr lang="en-US" sz="1600" dirty="0"/>
              <a:t>Defined in </a:t>
            </a:r>
            <a:r>
              <a:rPr lang="en-US" sz="1600" dirty="0" err="1"/>
              <a:t>sst</a:t>
            </a:r>
            <a:r>
              <a:rPr lang="en-US" sz="1600" dirty="0"/>
              <a:t>/core/model/</a:t>
            </a:r>
            <a:r>
              <a:rPr lang="en-US" sz="1600" dirty="0" err="1"/>
              <a:t>element_python.h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Ring Topology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69097" y="4273981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198851" y="4477695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Simple ring topology with multiple links between routers and multiple endpoints connected to each router</a:t>
            </a:r>
          </a:p>
          <a:p>
            <a:endParaRPr lang="en-US" dirty="0"/>
          </a:p>
          <a:p>
            <a:r>
              <a:rPr lang="en-US" dirty="0"/>
              <a:t>Topology Parameters:</a:t>
            </a:r>
          </a:p>
          <a:p>
            <a:pPr lvl="1"/>
            <a:r>
              <a:rPr lang="en-US" dirty="0" err="1"/>
              <a:t>num_routers</a:t>
            </a:r>
            <a:r>
              <a:rPr lang="en-US" dirty="0"/>
              <a:t> – total number of routers</a:t>
            </a:r>
          </a:p>
          <a:p>
            <a:pPr lvl="1"/>
            <a:r>
              <a:rPr lang="en-US" dirty="0" err="1"/>
              <a:t>interrouter_links</a:t>
            </a:r>
            <a:r>
              <a:rPr lang="en-US" dirty="0"/>
              <a:t> – number of links between routers</a:t>
            </a:r>
          </a:p>
          <a:p>
            <a:pPr lvl="1"/>
            <a:r>
              <a:rPr lang="en-US" dirty="0" err="1"/>
              <a:t>local_ports</a:t>
            </a:r>
            <a:r>
              <a:rPr lang="en-US" dirty="0"/>
              <a:t> – number of hosts per router</a:t>
            </a:r>
          </a:p>
        </p:txBody>
      </p:sp>
    </p:spTree>
    <p:extLst>
      <p:ext uri="{BB962C8B-B14F-4D97-AF65-F5344CB8AC3E}">
        <p14:creationId xmlns:p14="http://schemas.microsoft.com/office/powerpoint/2010/main" val="10911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3FA3-5BF0-84BB-C36E-E25C8AC4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code: </a:t>
            </a:r>
            <a:r>
              <a:rPr lang="en-US" dirty="0" err="1"/>
              <a:t>archimedes</a:t>
            </a:r>
            <a:r>
              <a:rPr lang="en-US" dirty="0"/>
              <a:t> element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1071C-8587-AA97-732E-C1E5BD43D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3BCC3-66BB-AD0B-E447-5ECEAD68DE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– </a:t>
            </a:r>
            <a:r>
              <a:rPr lang="en-US" dirty="0" err="1"/>
              <a:t>Makefile</a:t>
            </a:r>
            <a:r>
              <a:rPr lang="en-US" dirty="0"/>
              <a:t> to build the </a:t>
            </a:r>
            <a:r>
              <a:rPr lang="en-US" dirty="0" err="1"/>
              <a:t>libarchimedes.so</a:t>
            </a:r>
            <a:r>
              <a:rPr lang="en-US" dirty="0"/>
              <a:t> element library</a:t>
            </a:r>
          </a:p>
          <a:p>
            <a:endParaRPr lang="en-US" dirty="0"/>
          </a:p>
          <a:p>
            <a:r>
              <a:rPr lang="en-US" dirty="0" err="1"/>
              <a:t>topo_ring.h</a:t>
            </a:r>
            <a:r>
              <a:rPr lang="en-US" dirty="0"/>
              <a:t> – Header file for the ring topology object and events</a:t>
            </a:r>
          </a:p>
          <a:p>
            <a:endParaRPr lang="en-US" dirty="0"/>
          </a:p>
          <a:p>
            <a:r>
              <a:rPr lang="en-US" dirty="0" err="1"/>
              <a:t>topo_ring.cc</a:t>
            </a:r>
            <a:r>
              <a:rPr lang="en-US" dirty="0"/>
              <a:t> – Source file for the ring topology implementation</a:t>
            </a:r>
          </a:p>
          <a:p>
            <a:pPr lvl="1"/>
            <a:r>
              <a:rPr lang="en-US" dirty="0"/>
              <a:t>Also includes code to register the </a:t>
            </a:r>
            <a:r>
              <a:rPr lang="en-US" dirty="0" err="1"/>
              <a:t>archimedes</a:t>
            </a:r>
            <a:r>
              <a:rPr lang="en-US" dirty="0"/>
              <a:t> python module with SST core</a:t>
            </a:r>
          </a:p>
          <a:p>
            <a:endParaRPr lang="en-US" dirty="0"/>
          </a:p>
          <a:p>
            <a:r>
              <a:rPr lang="en-US" dirty="0" err="1"/>
              <a:t>pyarchimedes.py</a:t>
            </a:r>
            <a:r>
              <a:rPr lang="en-US" dirty="0"/>
              <a:t> – Implementation of the </a:t>
            </a:r>
            <a:r>
              <a:rPr lang="en-US" dirty="0" err="1"/>
              <a:t>archimedes</a:t>
            </a:r>
            <a:r>
              <a:rPr lang="en-US" dirty="0"/>
              <a:t> Python module</a:t>
            </a:r>
          </a:p>
          <a:p>
            <a:endParaRPr lang="en-US" dirty="0"/>
          </a:p>
          <a:p>
            <a:r>
              <a:rPr lang="en-US" dirty="0" err="1"/>
              <a:t>ring_test.py</a:t>
            </a:r>
            <a:r>
              <a:rPr lang="en-US" dirty="0"/>
              <a:t> – Input file to test the ring topology</a:t>
            </a:r>
          </a:p>
        </p:txBody>
      </p:sp>
    </p:spTree>
    <p:extLst>
      <p:ext uri="{BB962C8B-B14F-4D97-AF65-F5344CB8AC3E}">
        <p14:creationId xmlns:p14="http://schemas.microsoft.com/office/powerpoint/2010/main" val="4719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on:  Modify topology to include cross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91131" y="4251947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231902" y="4455661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Try adding cross links to the topology to cut average hop count in half.</a:t>
            </a:r>
          </a:p>
          <a:p>
            <a:pPr lvl="1"/>
            <a:r>
              <a:rPr lang="en-US" dirty="0"/>
              <a:t>May want to limit topology to even number of routers only</a:t>
            </a:r>
          </a:p>
          <a:p>
            <a:pPr lvl="1"/>
            <a:endParaRPr lang="en-US" dirty="0"/>
          </a:p>
          <a:p>
            <a:r>
              <a:rPr lang="en-US" dirty="0"/>
              <a:t>Will need to modify:</a:t>
            </a:r>
          </a:p>
          <a:p>
            <a:pPr lvl="1"/>
            <a:r>
              <a:rPr lang="en-US" dirty="0"/>
              <a:t>Routing function in </a:t>
            </a:r>
            <a:r>
              <a:rPr lang="en-US" dirty="0" err="1"/>
              <a:t>SubComponent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Depending on implementation, may need to modify some of the other functions in </a:t>
            </a:r>
            <a:r>
              <a:rPr lang="en-US" dirty="0" err="1"/>
              <a:t>topo_ring</a:t>
            </a:r>
            <a:r>
              <a:rPr lang="en-US" dirty="0"/>
              <a:t> class.</a:t>
            </a:r>
          </a:p>
          <a:p>
            <a:pPr lvl="1"/>
            <a:r>
              <a:rPr lang="en-US" dirty="0"/>
              <a:t>_</a:t>
            </a:r>
            <a:r>
              <a:rPr lang="en-US" dirty="0" err="1"/>
              <a:t>build_impl</a:t>
            </a:r>
            <a:r>
              <a:rPr lang="en-US" dirty="0"/>
              <a:t>() function in the Python template class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AE188-BE70-1480-6729-59ACB9EC4E32}"/>
              </a:ext>
            </a:extLst>
          </p:cNvPr>
          <p:cNvGrpSpPr/>
          <p:nvPr/>
        </p:nvGrpSpPr>
        <p:grpSpPr>
          <a:xfrm>
            <a:off x="8445809" y="2304360"/>
            <a:ext cx="165054" cy="2827154"/>
            <a:chOff x="8445809" y="2304360"/>
            <a:chExt cx="165054" cy="282715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C1ADEC-545B-27B4-6E63-D73C7D26DA96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6BBBDD-8768-C97C-9864-0076686B1C1B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8E74CE-492E-8FEF-800A-496517B6D367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30131" y="217465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4934B6-48CB-5B8C-F3E2-B3A0DC45A17E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99590" y="229598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12F3BD-7252-A198-5CDD-9B00E208051B}"/>
              </a:ext>
            </a:extLst>
          </p:cNvPr>
          <p:cNvGrpSpPr/>
          <p:nvPr/>
        </p:nvGrpSpPr>
        <p:grpSpPr>
          <a:xfrm rot="18000000">
            <a:off x="8466267" y="2275607"/>
            <a:ext cx="165054" cy="2827154"/>
            <a:chOff x="8445809" y="2304360"/>
            <a:chExt cx="165054" cy="282715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DFB9427-2087-92FE-C45D-E0068DD5E12A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A108860-D09F-5BC2-E63B-72AD11C8A847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1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0">
            <a:extLst>
              <a:ext uri="{FF2B5EF4-FFF2-40B4-BE49-F238E27FC236}">
                <a16:creationId xmlns:a16="http://schemas.microsoft.com/office/drawing/2014/main" id="{D9D29586-43FA-4708-BF50-A27B8646B112}"/>
              </a:ext>
            </a:extLst>
          </p:cNvPr>
          <p:cNvSpPr/>
          <p:nvPr/>
        </p:nvSpPr>
        <p:spPr>
          <a:xfrm rot="10800000">
            <a:off x="6852696" y="392"/>
            <a:ext cx="5359811" cy="6867547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2090342 w 4826000"/>
              <a:gd name="connsiteY3" fmla="*/ 3155180 h 3159760"/>
              <a:gd name="connsiteX4" fmla="*/ 0 w 4826000"/>
              <a:gd name="connsiteY4" fmla="*/ 0 h 3159760"/>
              <a:gd name="connsiteX0" fmla="*/ 0 w 2934982"/>
              <a:gd name="connsiteY0" fmla="*/ 59535 h 3159760"/>
              <a:gd name="connsiteX1" fmla="*/ 1273239 w 2934982"/>
              <a:gd name="connsiteY1" fmla="*/ 0 h 3159760"/>
              <a:gd name="connsiteX2" fmla="*/ 2934982 w 2934982"/>
              <a:gd name="connsiteY2" fmla="*/ 3159760 h 3159760"/>
              <a:gd name="connsiteX3" fmla="*/ 199324 w 2934982"/>
              <a:gd name="connsiteY3" fmla="*/ 3155180 h 3159760"/>
              <a:gd name="connsiteX4" fmla="*/ 0 w 2934982"/>
              <a:gd name="connsiteY4" fmla="*/ 59535 h 315976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15333 w 2750991"/>
              <a:gd name="connsiteY3" fmla="*/ 3159760 h 3164340"/>
              <a:gd name="connsiteX4" fmla="*/ 0 w 2750991"/>
              <a:gd name="connsiteY4" fmla="*/ 0 h 316434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219767 w 2750991"/>
              <a:gd name="connsiteY3" fmla="*/ 2967415 h 3164340"/>
              <a:gd name="connsiteX4" fmla="*/ 0 w 2750991"/>
              <a:gd name="connsiteY4" fmla="*/ 0 h 3164340"/>
              <a:gd name="connsiteX0" fmla="*/ 5110 w 2756101"/>
              <a:gd name="connsiteY0" fmla="*/ 0 h 3164340"/>
              <a:gd name="connsiteX1" fmla="*/ 1094358 w 2756101"/>
              <a:gd name="connsiteY1" fmla="*/ 4580 h 3164340"/>
              <a:gd name="connsiteX2" fmla="*/ 2756101 w 2756101"/>
              <a:gd name="connsiteY2" fmla="*/ 3164340 h 3164340"/>
              <a:gd name="connsiteX3" fmla="*/ 0 w 2756101"/>
              <a:gd name="connsiteY3" fmla="*/ 3164339 h 3164340"/>
              <a:gd name="connsiteX4" fmla="*/ 5110 w 2756101"/>
              <a:gd name="connsiteY4" fmla="*/ 0 h 316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101" h="3164340">
                <a:moveTo>
                  <a:pt x="5110" y="0"/>
                </a:moveTo>
                <a:lnTo>
                  <a:pt x="1094358" y="4580"/>
                </a:lnTo>
                <a:lnTo>
                  <a:pt x="2756101" y="3164340"/>
                </a:lnTo>
                <a:lnTo>
                  <a:pt x="0" y="3164339"/>
                </a:lnTo>
                <a:cubicBezTo>
                  <a:pt x="1703" y="2109559"/>
                  <a:pt x="3407" y="1054780"/>
                  <a:pt x="51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30200" dir="46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DF8D362-3C57-4A1D-8697-5C8D292AEAD1}"/>
              </a:ext>
            </a:extLst>
          </p:cNvPr>
          <p:cNvSpPr/>
          <p:nvPr/>
        </p:nvSpPr>
        <p:spPr>
          <a:xfrm>
            <a:off x="-1" y="0"/>
            <a:ext cx="9386889" cy="6858870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0" h="3159760">
                <a:moveTo>
                  <a:pt x="0" y="0"/>
                </a:moveTo>
                <a:lnTo>
                  <a:pt x="3164257" y="0"/>
                </a:lnTo>
                <a:lnTo>
                  <a:pt x="4826000" y="3159760"/>
                </a:lnTo>
                <a:lnTo>
                  <a:pt x="0" y="31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8" r="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610F8D7D-8B0B-41B9-A9BB-EB7FDDCF9D0A}"/>
              </a:ext>
            </a:extLst>
          </p:cNvPr>
          <p:cNvSpPr/>
          <p:nvPr/>
        </p:nvSpPr>
        <p:spPr>
          <a:xfrm>
            <a:off x="-5846" y="1883254"/>
            <a:ext cx="8840927" cy="2342136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13587072"/>
              <a:gd name="connsiteY0" fmla="*/ 0 h 3199110"/>
              <a:gd name="connsiteX1" fmla="*/ 11925329 w 13587072"/>
              <a:gd name="connsiteY1" fmla="*/ 39350 h 3199110"/>
              <a:gd name="connsiteX2" fmla="*/ 13587072 w 13587072"/>
              <a:gd name="connsiteY2" fmla="*/ 3199110 h 3199110"/>
              <a:gd name="connsiteX3" fmla="*/ 8761072 w 13587072"/>
              <a:gd name="connsiteY3" fmla="*/ 3199110 h 3199110"/>
              <a:gd name="connsiteX4" fmla="*/ 0 w 13587072"/>
              <a:gd name="connsiteY4" fmla="*/ 0 h 3199110"/>
              <a:gd name="connsiteX0" fmla="*/ 0 w 13587072"/>
              <a:gd name="connsiteY0" fmla="*/ 0 h 3277811"/>
              <a:gd name="connsiteX1" fmla="*/ 11925329 w 13587072"/>
              <a:gd name="connsiteY1" fmla="*/ 39350 h 3277811"/>
              <a:gd name="connsiteX2" fmla="*/ 13587072 w 13587072"/>
              <a:gd name="connsiteY2" fmla="*/ 3199110 h 3277811"/>
              <a:gd name="connsiteX3" fmla="*/ 0 w 13587072"/>
              <a:gd name="connsiteY3" fmla="*/ 3277811 h 3277811"/>
              <a:gd name="connsiteX4" fmla="*/ 0 w 13587072"/>
              <a:gd name="connsiteY4" fmla="*/ 0 h 3277811"/>
              <a:gd name="connsiteX0" fmla="*/ 0 w 13587072"/>
              <a:gd name="connsiteY0" fmla="*/ 0 h 3256824"/>
              <a:gd name="connsiteX1" fmla="*/ 11925329 w 13587072"/>
              <a:gd name="connsiteY1" fmla="*/ 39350 h 3256824"/>
              <a:gd name="connsiteX2" fmla="*/ 13587072 w 13587072"/>
              <a:gd name="connsiteY2" fmla="*/ 3199110 h 3256824"/>
              <a:gd name="connsiteX3" fmla="*/ 0 w 13587072"/>
              <a:gd name="connsiteY3" fmla="*/ 3256824 h 3256824"/>
              <a:gd name="connsiteX4" fmla="*/ 0 w 13587072"/>
              <a:gd name="connsiteY4" fmla="*/ 0 h 3256824"/>
              <a:gd name="connsiteX0" fmla="*/ 0 w 13587072"/>
              <a:gd name="connsiteY0" fmla="*/ 0 h 3225344"/>
              <a:gd name="connsiteX1" fmla="*/ 11925329 w 13587072"/>
              <a:gd name="connsiteY1" fmla="*/ 7870 h 3225344"/>
              <a:gd name="connsiteX2" fmla="*/ 13587072 w 13587072"/>
              <a:gd name="connsiteY2" fmla="*/ 3167630 h 3225344"/>
              <a:gd name="connsiteX3" fmla="*/ 0 w 13587072"/>
              <a:gd name="connsiteY3" fmla="*/ 3225344 h 3225344"/>
              <a:gd name="connsiteX4" fmla="*/ 0 w 13587072"/>
              <a:gd name="connsiteY4" fmla="*/ 0 h 322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7072" h="3225344">
                <a:moveTo>
                  <a:pt x="0" y="0"/>
                </a:moveTo>
                <a:lnTo>
                  <a:pt x="11925329" y="7870"/>
                </a:lnTo>
                <a:lnTo>
                  <a:pt x="13587072" y="3167630"/>
                </a:lnTo>
                <a:lnTo>
                  <a:pt x="0" y="32253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FD748-FB6F-4FBE-BA6B-A4DE05027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8" y="547742"/>
            <a:ext cx="2061080" cy="79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322491-DDA6-4712-897C-E6F1F087FA80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8521">
            <a:off x="4850396" y="3406661"/>
            <a:ext cx="7646279" cy="45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C7B438-8309-4F09-A6AC-9877CD39942A}"/>
              </a:ext>
            </a:extLst>
          </p:cNvPr>
          <p:cNvSpPr txBox="1"/>
          <p:nvPr/>
        </p:nvSpPr>
        <p:spPr>
          <a:xfrm>
            <a:off x="62749" y="3675009"/>
            <a:ext cx="798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ea typeface="Gill Sans MT Condensed" charset="0"/>
                <a:cs typeface="Gill Sans MT Condensed" charset="0"/>
              </a:rPr>
              <a:t>Exceptional Service In The National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2BDA-91B2-41CD-8714-63BD6920BFA3}"/>
              </a:ext>
            </a:extLst>
          </p:cNvPr>
          <p:cNvSpPr txBox="1"/>
          <p:nvPr/>
        </p:nvSpPr>
        <p:spPr>
          <a:xfrm>
            <a:off x="3056129" y="272111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re Sans" panose="020B0502040204020203" pitchFamily="34" charset="0"/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734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2806683" y="4533720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0939E-D443-F7CA-90DA-A6C8460B8975}"/>
              </a:ext>
            </a:extLst>
          </p:cNvPr>
          <p:cNvGrpSpPr/>
          <p:nvPr/>
        </p:nvGrpSpPr>
        <p:grpSpPr>
          <a:xfrm>
            <a:off x="6263649" y="4519191"/>
            <a:ext cx="3279623" cy="1937667"/>
            <a:chOff x="6609725" y="5014614"/>
            <a:chExt cx="1951259" cy="1183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FECFB9-12B8-E57F-B89D-81190FC7EDE4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682ABAD-16FC-48A2-FCAA-1AFA58A4923B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F9816C-EC73-CAE0-A966-920080686866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Links, Clocks, etc.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FC8AD2-1C92-74A7-C4EA-BE870E3D55AB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012317-9C75-40B0-0982-920F5A5AEB3C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Processor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D4AF6-9717-495E-46CD-F83BF7C5A2B1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E846E3-40C5-B1E2-6724-7C30565BCB96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E3D06C-F63F-000F-F5F1-C6287B68B9E8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err="1">
                  <a:solidFill>
                    <a:schemeClr val="tx1"/>
                  </a:solidFill>
                </a:rPr>
                <a:t>NoC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F7C3EC-2275-6198-694F-F87A982BBB3E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8328F-67E4-47E1-8897-F4A3FF76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AAA1-74AB-4D33-AC29-CF44D696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F2AF0-91C5-4F94-A615-14B800A8AC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107728"/>
          </a:xfrm>
        </p:spPr>
        <p:txBody>
          <a:bodyPr/>
          <a:lstStyle/>
          <a:p>
            <a:r>
              <a:rPr lang="en-US" dirty="0"/>
              <a:t>We are always looking for new staff and new collaborations…</a:t>
            </a:r>
          </a:p>
          <a:p>
            <a:pPr lvl="1"/>
            <a:r>
              <a:rPr lang="en-US" dirty="0"/>
              <a:t>Design challenges in the post-</a:t>
            </a:r>
            <a:r>
              <a:rPr lang="en-US" dirty="0" err="1"/>
              <a:t>exascale</a:t>
            </a:r>
            <a:r>
              <a:rPr lang="en-US" dirty="0"/>
              <a:t> era requires that we draw from a diverse pool of talent across multiple disciplines!</a:t>
            </a:r>
          </a:p>
          <a:p>
            <a:endParaRPr lang="en-US" dirty="0"/>
          </a:p>
          <a:p>
            <a:r>
              <a:rPr lang="en-US" dirty="0"/>
              <a:t>If you’re interested, check out </a:t>
            </a:r>
            <a:r>
              <a:rPr lang="en-US" dirty="0">
                <a:hlinkClick r:id="rId2"/>
              </a:rPr>
              <a:t>https://www.sandia.gov/careers/career-possibilities/career-opportunities/computer-science/</a:t>
            </a:r>
            <a:r>
              <a:rPr lang="en-US" dirty="0"/>
              <a:t>,  or contact Clay at </a:t>
            </a:r>
            <a:r>
              <a:rPr lang="en-US" dirty="0">
                <a:hlinkClick r:id="rId3"/>
              </a:rPr>
              <a:t>chughes@sandia.gov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262252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711700" y="2870200"/>
            <a:ext cx="2362200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79224" cy="4910091"/>
          </a:xfrm>
        </p:spPr>
        <p:txBody>
          <a:bodyPr>
            <a:normAutofit/>
          </a:bodyPr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</a:t>
            </a:r>
          </a:p>
          <a:p>
            <a:r>
              <a:rPr lang="en-US" dirty="0"/>
              <a:t>Components are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553021" y="5332614"/>
            <a:ext cx="52905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5D3A2-D37D-75A9-76E8-62DC52E5C5FC}"/>
              </a:ext>
            </a:extLst>
          </p:cNvPr>
          <p:cNvGrpSpPr/>
          <p:nvPr/>
        </p:nvGrpSpPr>
        <p:grpSpPr>
          <a:xfrm>
            <a:off x="7783810" y="1109709"/>
            <a:ext cx="2698195" cy="3466936"/>
            <a:chOff x="7893605" y="648645"/>
            <a:chExt cx="2698195" cy="34669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9D1D65-EF9C-A896-FB3D-B6C8EC7428C4}"/>
                </a:ext>
              </a:extLst>
            </p:cNvPr>
            <p:cNvSpPr/>
            <p:nvPr/>
          </p:nvSpPr>
          <p:spPr>
            <a:xfrm>
              <a:off x="7893605" y="648646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DA81CB-ED7C-36DE-8C76-E20DF2BA5EB1}"/>
                </a:ext>
              </a:extLst>
            </p:cNvPr>
            <p:cNvSpPr/>
            <p:nvPr/>
          </p:nvSpPr>
          <p:spPr>
            <a:xfrm>
              <a:off x="9549384" y="648645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9D17C0-7EE0-A443-AECA-7BA35D9E2D13}"/>
                </a:ext>
              </a:extLst>
            </p:cNvPr>
            <p:cNvSpPr/>
            <p:nvPr/>
          </p:nvSpPr>
          <p:spPr>
            <a:xfrm>
              <a:off x="7893605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C62F5-F7BB-AF97-26AF-086709363896}"/>
                </a:ext>
              </a:extLst>
            </p:cNvPr>
            <p:cNvSpPr/>
            <p:nvPr/>
          </p:nvSpPr>
          <p:spPr>
            <a:xfrm>
              <a:off x="9549384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3EB7AE-799D-7E7E-15BE-03E486F8B445}"/>
                </a:ext>
              </a:extLst>
            </p:cNvPr>
            <p:cNvSpPr/>
            <p:nvPr/>
          </p:nvSpPr>
          <p:spPr>
            <a:xfrm>
              <a:off x="7893605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D78360-63C4-5015-9999-52B1482AB1C1}"/>
                </a:ext>
              </a:extLst>
            </p:cNvPr>
            <p:cNvSpPr/>
            <p:nvPr/>
          </p:nvSpPr>
          <p:spPr>
            <a:xfrm>
              <a:off x="9549384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8325B6-1DF7-75F6-2638-A2B80591AC8B}"/>
              </a:ext>
            </a:extLst>
          </p:cNvPr>
          <p:cNvGrpSpPr/>
          <p:nvPr/>
        </p:nvGrpSpPr>
        <p:grpSpPr>
          <a:xfrm>
            <a:off x="8145647" y="1864763"/>
            <a:ext cx="1974519" cy="2479794"/>
            <a:chOff x="8255442" y="1403699"/>
            <a:chExt cx="1974519" cy="2479794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92CC2F5C-278C-75DD-1295-CF2F0C1914E0}"/>
                </a:ext>
              </a:extLst>
            </p:cNvPr>
            <p:cNvSpPr/>
            <p:nvPr/>
          </p:nvSpPr>
          <p:spPr>
            <a:xfrm rot="5400000">
              <a:off x="8117135" y="1542006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C2EC7A0A-5E9D-4F06-1B17-81BB4D73C52F}"/>
                </a:ext>
              </a:extLst>
            </p:cNvPr>
            <p:cNvSpPr/>
            <p:nvPr/>
          </p:nvSpPr>
          <p:spPr>
            <a:xfrm rot="5400000">
              <a:off x="8117136" y="2914542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9" name="Left-Right Arrow 28">
              <a:extLst>
                <a:ext uri="{FF2B5EF4-FFF2-40B4-BE49-F238E27FC236}">
                  <a16:creationId xmlns:a16="http://schemas.microsoft.com/office/drawing/2014/main" id="{69DDFDB0-2EE5-C2CF-C23C-E48BD1922646}"/>
                </a:ext>
              </a:extLst>
            </p:cNvPr>
            <p:cNvSpPr/>
            <p:nvPr/>
          </p:nvSpPr>
          <p:spPr>
            <a:xfrm rot="5400000">
              <a:off x="9772915" y="154200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11671F5B-D2CA-5DDB-F38D-108F3599F630}"/>
                </a:ext>
              </a:extLst>
            </p:cNvPr>
            <p:cNvSpPr/>
            <p:nvPr/>
          </p:nvSpPr>
          <p:spPr>
            <a:xfrm rot="5400000">
              <a:off x="9772915" y="289298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32982686-C08D-7638-9393-EF0169F6F7FB}"/>
                </a:ext>
              </a:extLst>
            </p:cNvPr>
            <p:cNvSpPr/>
            <p:nvPr/>
          </p:nvSpPr>
          <p:spPr>
            <a:xfrm>
              <a:off x="8936021" y="3564754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CCC2-0BEF-6EC0-B4DF-7C953FD19F65}"/>
              </a:ext>
            </a:extLst>
          </p:cNvPr>
          <p:cNvSpPr/>
          <p:nvPr/>
        </p:nvSpPr>
        <p:spPr>
          <a:xfrm>
            <a:off x="10202308" y="2918068"/>
            <a:ext cx="1494392" cy="5953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E1E47D-3BB3-29FB-785C-608C90B18F7D}"/>
              </a:ext>
            </a:extLst>
          </p:cNvPr>
          <p:cNvSpPr/>
          <p:nvPr/>
        </p:nvSpPr>
        <p:spPr>
          <a:xfrm>
            <a:off x="8590776" y="1519228"/>
            <a:ext cx="595353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E7B94-4B66-CB4B-4428-87328814549B}"/>
              </a:ext>
            </a:extLst>
          </p:cNvPr>
          <p:cNvSpPr/>
          <p:nvPr/>
        </p:nvSpPr>
        <p:spPr>
          <a:xfrm>
            <a:off x="8585417" y="2945786"/>
            <a:ext cx="602647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86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143 0.2071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013 -0.208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3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-elements/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/elements/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SomeComponent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/tests</a:t>
            </a:r>
            <a:endParaRPr lang="en-US" b="1" dirty="0"/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433" y="21489"/>
            <a:ext cx="1464567" cy="13164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7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470075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Basic SST Simulation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6B1D261-30C9-D940-E223-44BEDEE4DD43}"/>
              </a:ext>
            </a:extLst>
          </p:cNvPr>
          <p:cNvSpPr/>
          <p:nvPr/>
        </p:nvSpPr>
        <p:spPr>
          <a:xfrm>
            <a:off x="7928658" y="1314827"/>
            <a:ext cx="3333509" cy="4877629"/>
          </a:xfrm>
          <a:prstGeom prst="roundRect">
            <a:avLst>
              <a:gd name="adj" fmla="val 243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Simulation – demo_1.py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23" y="1314827"/>
            <a:ext cx="6505664" cy="5281916"/>
          </a:xfrm>
        </p:spPr>
        <p:txBody>
          <a:bodyPr>
            <a:normAutofit/>
          </a:bodyPr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(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ispass2024  exercises  single-node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</a:t>
            </a:r>
            <a:r>
              <a:rPr lang="en-US" dirty="0" err="1"/>
              <a:t>SubComponent</a:t>
            </a:r>
            <a:r>
              <a:rPr lang="en-US" dirty="0"/>
              <a:t>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8353202" y="1791944"/>
            <a:ext cx="1551262" cy="623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8353202" y="3088074"/>
            <a:ext cx="1551262" cy="623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353202" y="4384204"/>
            <a:ext cx="1551262" cy="623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sz="13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128833" y="241520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28833" y="371133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541294" y="1535432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9541294" y="4103941"/>
            <a:ext cx="148859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5187A-C25D-1DBC-6708-84D67A97FF39}"/>
              </a:ext>
            </a:extLst>
          </p:cNvPr>
          <p:cNvSpPr txBox="1"/>
          <p:nvPr/>
        </p:nvSpPr>
        <p:spPr>
          <a:xfrm>
            <a:off x="10949651" y="43212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6F4FDF-3019-D24E-56EB-88A1DFE14B06}"/>
              </a:ext>
            </a:extLst>
          </p:cNvPr>
          <p:cNvSpPr txBox="1"/>
          <p:nvPr/>
        </p:nvSpPr>
        <p:spPr>
          <a:xfrm>
            <a:off x="8353202" y="5441878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names match the variables in </a:t>
            </a:r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demo_1.py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9ADAE1-7EC1-0BC4-37E0-920B94DD54E9}"/>
              </a:ext>
            </a:extLst>
          </p:cNvPr>
          <p:cNvSpPr txBox="1"/>
          <p:nvPr/>
        </p:nvSpPr>
        <p:spPr>
          <a:xfrm>
            <a:off x="8266219" y="921650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System</a:t>
            </a:r>
            <a:endParaRPr lang="en-US" sz="16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290496"/>
            <a:ext cx="5427326" cy="4910091"/>
          </a:xfrm>
        </p:spPr>
        <p:txBody>
          <a:bodyPr/>
          <a:lstStyle/>
          <a:p>
            <a:r>
              <a:rPr lang="en-US" dirty="0"/>
              <a:t>Set any global simulation parameters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command line options to SST are able to be set using </a:t>
            </a:r>
            <a:r>
              <a:rPr lang="en-US" dirty="0" err="1"/>
              <a:t>setProgramOption</a:t>
            </a:r>
            <a:r>
              <a:rPr lang="en-US" dirty="0"/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4172183"/>
          <a:ext cx="11049000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97792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751208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1102451" y="1687262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8692E0-518E-CE46-AF06-39649DB95069}"/>
              </a:ext>
            </a:extLst>
          </p:cNvPr>
          <p:cNvSpPr/>
          <p:nvPr/>
        </p:nvSpPr>
        <p:spPr>
          <a:xfrm>
            <a:off x="6403464" y="1334926"/>
            <a:ext cx="5293236" cy="241124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Define SST core options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this demo gets to 100ms, something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has gone very wrong!</a:t>
            </a:r>
          </a:p>
          <a:p>
            <a:pPr algn="l"/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sst.setProgramOption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stop-at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B2CD34-1550-1E5F-AE5B-AB5EE54E3131}"/>
              </a:ext>
            </a:extLst>
          </p:cNvPr>
          <p:cNvSpPr/>
          <p:nvPr/>
        </p:nvSpPr>
        <p:spPr>
          <a:xfrm>
            <a:off x="661290" y="2457787"/>
            <a:ext cx="9238796" cy="205151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memHierarchy.MemController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685146" y="470021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60413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046164" y="4700213"/>
            <a:ext cx="3190931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Element library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41630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859E43-E9FA-1765-C315-5947DEEF3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1782456"/>
            <a:ext cx="1030302" cy="101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6195" y="2106371"/>
            <a:ext cx="71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Patrick Lavin		</a:t>
            </a:r>
            <a:r>
              <a:rPr lang="en-US" dirty="0" err="1"/>
              <a:t>prlavin@sandia.gov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36195" y="3706296"/>
            <a:ext cx="511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 Kenny		 </a:t>
            </a:r>
            <a:r>
              <a:rPr lang="en-US" dirty="0" err="1"/>
              <a:t>jpkenny@sandia.gov</a:t>
            </a:r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F0C6D15C-C7DE-FC85-02D1-6F47681F9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D2C80CE-D4F6-099F-C637-8878949503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9D237-4E5F-5AF4-ACD0-B99B6D60C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714" r="5823" b="29918"/>
          <a:stretch/>
        </p:blipFill>
        <p:spPr>
          <a:xfrm>
            <a:off x="2229012" y="3439408"/>
            <a:ext cx="1030302" cy="10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xplosion 1 19">
            <a:extLst>
              <a:ext uri="{FF2B5EF4-FFF2-40B4-BE49-F238E27FC236}">
                <a16:creationId xmlns:a16="http://schemas.microsoft.com/office/drawing/2014/main" id="{89B4C0E4-3D55-0C32-5DBB-E9D582E2A6DE}"/>
              </a:ext>
            </a:extLst>
          </p:cNvPr>
          <p:cNvSpPr/>
          <p:nvPr/>
        </p:nvSpPr>
        <p:spPr>
          <a:xfrm>
            <a:off x="2040101" y="5748291"/>
            <a:ext cx="2355625" cy="1134115"/>
          </a:xfrm>
          <a:prstGeom prst="irregularSeal1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parameter</a:t>
            </a:r>
            <a:r>
              <a:rPr lang="en-US" dirty="0">
                <a:latin typeface="Consolas"/>
                <a:cs typeface="Consolas"/>
              </a:rPr>
              <a:t>” : “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value</a:t>
            </a:r>
            <a:r>
              <a:rPr lang="en-US" dirty="0">
                <a:latin typeface="Consolas"/>
                <a:cs typeface="Consolas"/>
              </a:rPr>
              <a:t>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260846-ACFC-D722-D904-62340EFE9938}"/>
              </a:ext>
            </a:extLst>
          </p:cNvPr>
          <p:cNvGrpSpPr/>
          <p:nvPr/>
        </p:nvGrpSpPr>
        <p:grpSpPr>
          <a:xfrm>
            <a:off x="688100" y="4839792"/>
            <a:ext cx="6757167" cy="1816998"/>
            <a:chOff x="688100" y="4839792"/>
            <a:chExt cx="6757167" cy="18169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DB1636-CBC4-6943-9540-2DBA16A5D82F}"/>
                </a:ext>
              </a:extLst>
            </p:cNvPr>
            <p:cNvSpPr txBox="1"/>
            <p:nvPr/>
          </p:nvSpPr>
          <p:spPr>
            <a:xfrm>
              <a:off x="688100" y="4869337"/>
              <a:ext cx="67571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know what the options are? </a:t>
              </a:r>
              <a:br>
                <a:rPr lang="en-US" sz="2400" i="1" dirty="0">
                  <a:solidFill>
                    <a:srgbClr val="000080"/>
                  </a:solidFill>
                </a:rPr>
              </a:br>
              <a:r>
                <a:rPr lang="en-US" sz="2400" i="1" dirty="0">
                  <a:solidFill>
                    <a:srgbClr val="000080"/>
                  </a:solidFill>
                </a:rPr>
                <a:t>Or even what elements I can pick from?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1971616"/>
            <a:ext cx="8056462" cy="230019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Set component parameters and fill subcomponent slots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max_reqs_cycle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4FB31-668F-4C75-E0DC-5987AB850E45}"/>
              </a:ext>
            </a:extLst>
          </p:cNvPr>
          <p:cNvSpPr txBox="1"/>
          <p:nvPr/>
        </p:nvSpPr>
        <p:spPr>
          <a:xfrm>
            <a:off x="2433649" y="6049345"/>
            <a:ext cx="2004949" cy="6259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sst</a:t>
            </a:r>
            <a:r>
              <a:rPr lang="en-US" sz="24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-info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Aside: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973954"/>
            <a:ext cx="11049000" cy="491009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-info to find information about all registered elements.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1459552"/>
            <a:ext cx="10591318" cy="489412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$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sst</a:t>
            </a: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-info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miranda.baseCPU</a:t>
            </a: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PROCESSED 1 .so (SST ELEMENT) FILES FOUND IN DIRECTORY(s)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================================================================================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 LIBRARY 0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Components (1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Component 0: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BaseCPU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Description: Creates a base Miranda CPU ready to execute an address generator/access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ELI version: 0.9.0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Compiled on: Dec  1 2023 14:33:14, using file: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mirandaCPU.h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Category: PROCESSOR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Parameters (12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max_reqs_cycle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Maximum number of requests the CPU can issue per cycle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(this is for all reads and writes)  [2]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Add a subcomponent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slotname</a:t>
            </a:r>
            <a:r>
              <a:rPr lang="en-US" dirty="0"/>
              <a:t>”,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9EC95-2A6D-AC1C-7F3A-78140B3FB73F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ABEA83-2B56-8673-A993-62DF66EFA5AF}"/>
              </a:ext>
            </a:extLst>
          </p:cNvPr>
          <p:cNvSpPr/>
          <p:nvPr/>
        </p:nvSpPr>
        <p:spPr>
          <a:xfrm>
            <a:off x="639018" y="2432910"/>
            <a:ext cx="9309905" cy="146392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core.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", "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")</a:t>
            </a:r>
          </a:p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({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    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 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1000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, # Number of array elements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471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2050857"/>
            <a:ext cx="8056462" cy="318632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access_latency_cycles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2KiB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associativity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replacement_policy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coherence_policy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memory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2050856"/>
            <a:ext cx="9581085" cy="335452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1GHz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backing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none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# No real memory values, just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addr_range_end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1024*1024*1024-1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("backend",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memHierarchy.simpleMem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mem_size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1GiB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access_time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50ns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58503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and connect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92F9C2-27E6-EED0-70F6-661E8EB38C89}"/>
              </a:ext>
            </a:extLst>
          </p:cNvPr>
          <p:cNvSpPr/>
          <p:nvPr/>
        </p:nvSpPr>
        <p:spPr>
          <a:xfrm>
            <a:off x="611244" y="1751739"/>
            <a:ext cx="9581085" cy="434173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core_to_cache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cache_to_memory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"high_network_0", "100ps")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"low_network_0",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6096000" y="287709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581145" y="2803420"/>
            <a:ext cx="514855" cy="259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E5F27E-40C0-3A6A-FC56-0A3F649ACE3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81145" y="3063360"/>
            <a:ext cx="514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83E509D-8F69-2013-643D-05C3E140951D}"/>
              </a:ext>
            </a:extLst>
          </p:cNvPr>
          <p:cNvSpPr/>
          <p:nvPr/>
        </p:nvSpPr>
        <p:spPr>
          <a:xfrm>
            <a:off x="661009" y="2375277"/>
            <a:ext cx="7375288" cy="2377382"/>
          </a:xfrm>
          <a:prstGeom prst="roundRect">
            <a:avLst>
              <a:gd name="adj" fmla="val 0"/>
            </a:avLst>
          </a:prstGeom>
          <a:solidFill>
            <a:srgbClr val="E4F8F3"/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low_network_0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7855130" y="2784138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7855130" y="3931739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729468" y="2990282"/>
            <a:ext cx="2125662" cy="289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6007261" y="3825360"/>
            <a:ext cx="1861725" cy="312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ABC90-58ED-4D24-339A-AD404E5261FF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4A5823-9DD3-DB24-B888-6BF496023FA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C39573-B8FD-A026-4773-ADAE9D1273F2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2D94395-3F6C-C6E5-58DA-F9A61A7D6553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E841553-0474-E17B-A266-049B840D8E35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2DD777C-AB2C-4ED3-1F90-C50A1FA5C4F2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7A4798-4CB0-571F-5CCE-1A058EE2D873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4D632D-1091-FA69-E166-081BB953BFCE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508D5D-0B3F-1E5E-D223-D42F40273D0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F5561F-4490-8B0B-86F9-6B0F928B753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7EB4C-97BB-62C2-9CA6-27601E2F523A}"/>
              </a:ext>
            </a:extLst>
          </p:cNvPr>
          <p:cNvGrpSpPr/>
          <p:nvPr/>
        </p:nvGrpSpPr>
        <p:grpSpPr>
          <a:xfrm>
            <a:off x="661009" y="4839792"/>
            <a:ext cx="6757167" cy="1816998"/>
            <a:chOff x="661009" y="4839792"/>
            <a:chExt cx="6757167" cy="1816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6829A6-2619-C3CA-1A65-876F692509D3}"/>
                </a:ext>
              </a:extLst>
            </p:cNvPr>
            <p:cNvSpPr txBox="1"/>
            <p:nvPr/>
          </p:nvSpPr>
          <p:spPr>
            <a:xfrm>
              <a:off x="661009" y="5430374"/>
              <a:ext cx="6757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remember the port names?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2C533C-2FFC-3BC5-9019-F964EC8C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sst</a:t>
            </a:r>
            <a:r>
              <a:rPr lang="en-US" dirty="0"/>
              <a:t>-info: utility to query element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765894"/>
            <a:ext cx="11433395" cy="4478149"/>
          </a:xfrm>
          <a:prstGeom prst="rect">
            <a:avLst/>
          </a:prstGeom>
          <a:solidFill>
            <a:srgbClr val="E4F8F3"/>
          </a:solidFill>
          <a:ln w="12700" cap="flat" cmpd="sng" algn="ctr">
            <a:solidFill>
              <a:srgbClr val="6CB31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2: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(41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(10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low_network_0: Port connected to lower level caches (closer to main memory)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56792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73720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233361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233361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041428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038159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3858350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06022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110708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056951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054413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144063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148924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230701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000476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000476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028570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10267487" y="6135852"/>
            <a:ext cx="887302" cy="584775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000476"/>
            <a:ext cx="427063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5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0648" y="22049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dirty="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 6.80711 us</a:t>
            </a:r>
          </a:p>
        </p:txBody>
      </p:sp>
    </p:spTree>
    <p:extLst>
      <p:ext uri="{BB962C8B-B14F-4D97-AF65-F5344CB8AC3E}">
        <p14:creationId xmlns:p14="http://schemas.microsoft.com/office/powerpoint/2010/main" val="3000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Advanced Node-Level Simulation		</a:t>
            </a:r>
            <a:r>
              <a:rPr lang="en-US" i="1" dirty="0"/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35283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CacheHits</a:t>
            </a:r>
            <a:r>
              <a:rPr lang="en-US" sz="1500" dirty="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latency_GetS_hit</a:t>
            </a:r>
            <a:r>
              <a:rPr lang="en-US" sz="1500" dirty="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9502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3691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in parallel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was designed from the ground up to enable </a:t>
            </a:r>
          </a:p>
          <a:p>
            <a:r>
              <a:rPr lang="en-US" dirty="0"/>
              <a:t>scalable, parallel simulations</a:t>
            </a:r>
          </a:p>
          <a:p>
            <a:r>
              <a:rPr lang="en-US" dirty="0"/>
              <a:t>Components distributed among MPI ranks/threads</a:t>
            </a:r>
          </a:p>
          <a:p>
            <a:pPr lvl="1"/>
            <a:r>
              <a:rPr lang="en-US" dirty="0"/>
              <a:t>Link latency controls synchronization rate</a:t>
            </a:r>
          </a:p>
          <a:p>
            <a:r>
              <a:rPr lang="en-US" i="1" dirty="0"/>
              <a:t>Sadly, MPI is not supported in our container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demo_1.py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demo_1.py</a:t>
            </a:r>
          </a:p>
        </p:txBody>
      </p:sp>
    </p:spTree>
    <p:extLst>
      <p:ext uri="{BB962C8B-B14F-4D97-AF65-F5344CB8AC3E}">
        <p14:creationId xmlns:p14="http://schemas.microsoft.com/office/powerpoint/2010/main" val="2422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5769388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A Tour of SST Elements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</a:t>
            </a:r>
            <a:r>
              <a:rPr lang="en-US" dirty="0" err="1"/>
              <a:t>Ramulator</a:t>
            </a:r>
            <a:r>
              <a:rPr lang="en-US" dirty="0"/>
              <a:t> and Spike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https://github.com/sstsimulator/sst-external-element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9866344" y="1060486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 few)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Ariel</a:t>
            </a:r>
          </a:p>
          <a:p>
            <a:r>
              <a:rPr lang="en-US" dirty="0"/>
              <a:t>Prospero</a:t>
            </a:r>
          </a:p>
          <a:p>
            <a:r>
              <a:rPr lang="en-US" dirty="0"/>
              <a:t>Miranda</a:t>
            </a:r>
          </a:p>
          <a:p>
            <a:r>
              <a:rPr lang="en-US" dirty="0" err="1"/>
              <a:t>Vanadis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Processor Models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89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107767" cy="4910091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32DB93-0021-E422-C8B4-732CD2BD47C6}"/>
              </a:ext>
            </a:extLst>
          </p:cNvPr>
          <p:cNvSpPr/>
          <p:nvPr/>
        </p:nvSpPr>
        <p:spPr>
          <a:xfrm>
            <a:off x="8516152" y="1353940"/>
            <a:ext cx="1846343" cy="1198365"/>
          </a:xfrm>
          <a:prstGeom prst="roundRect">
            <a:avLst>
              <a:gd name="adj" fmla="val 9131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7D37F-A473-27E6-54E3-A64D7791388B}"/>
              </a:ext>
            </a:extLst>
          </p:cNvPr>
          <p:cNvSpPr/>
          <p:nvPr/>
        </p:nvSpPr>
        <p:spPr>
          <a:xfrm>
            <a:off x="8620511" y="1484331"/>
            <a:ext cx="1659467" cy="5610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x86 Binary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7B907E-CCAD-FCB0-EACD-0615BDCC7490}"/>
              </a:ext>
            </a:extLst>
          </p:cNvPr>
          <p:cNvSpPr/>
          <p:nvPr/>
        </p:nvSpPr>
        <p:spPr>
          <a:xfrm>
            <a:off x="7552268" y="3265766"/>
            <a:ext cx="3770488" cy="1010277"/>
          </a:xfrm>
          <a:prstGeom prst="roundRect">
            <a:avLst>
              <a:gd name="adj" fmla="val 9963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CPU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748D5E-C488-669A-AE79-03C560C350FC}"/>
              </a:ext>
            </a:extLst>
          </p:cNvPr>
          <p:cNvSpPr/>
          <p:nvPr/>
        </p:nvSpPr>
        <p:spPr>
          <a:xfrm>
            <a:off x="7694178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DC6A1B-608C-590A-1140-8B1B856EC4BE}"/>
              </a:ext>
            </a:extLst>
          </p:cNvPr>
          <p:cNvSpPr/>
          <p:nvPr/>
        </p:nvSpPr>
        <p:spPr>
          <a:xfrm>
            <a:off x="9458004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5870F0-9A8F-2EF9-F952-B92962B06C09}"/>
              </a:ext>
            </a:extLst>
          </p:cNvPr>
          <p:cNvSpPr/>
          <p:nvPr/>
        </p:nvSpPr>
        <p:spPr>
          <a:xfrm>
            <a:off x="10339917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E920FC-79BE-68E3-1C60-8EE00413A2AD}"/>
              </a:ext>
            </a:extLst>
          </p:cNvPr>
          <p:cNvSpPr/>
          <p:nvPr/>
        </p:nvSpPr>
        <p:spPr>
          <a:xfrm>
            <a:off x="8576091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5EFA3-13EB-466B-67A5-8DD40F2DE847}"/>
              </a:ext>
            </a:extLst>
          </p:cNvPr>
          <p:cNvCxnSpPr>
            <a:cxnSpLocks/>
          </p:cNvCxnSpPr>
          <p:nvPr/>
        </p:nvCxnSpPr>
        <p:spPr>
          <a:xfrm flipH="1">
            <a:off x="7552268" y="3027457"/>
            <a:ext cx="45441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AE618-F3C1-4DEB-D78E-2F525BA91C1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9437512" y="2552305"/>
            <a:ext cx="1812" cy="71346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D9683D-4BCF-BC61-2796-9620E280B652}"/>
              </a:ext>
            </a:extLst>
          </p:cNvPr>
          <p:cNvSpPr txBox="1"/>
          <p:nvPr/>
        </p:nvSpPr>
        <p:spPr>
          <a:xfrm>
            <a:off x="9437512" y="2597799"/>
            <a:ext cx="1104499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algn="ctr"/>
            <a:r>
              <a:rPr lang="en-US" dirty="0"/>
              <a:t>Instruction </a:t>
            </a:r>
          </a:p>
          <a:p>
            <a:pPr algn="ctr"/>
            <a:r>
              <a:rPr lang="en-US" dirty="0"/>
              <a:t>trace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D5EDD-13EB-EB77-24B7-B56DDCD4B9AA}"/>
              </a:ext>
            </a:extLst>
          </p:cNvPr>
          <p:cNvSpPr txBox="1"/>
          <p:nvPr/>
        </p:nvSpPr>
        <p:spPr>
          <a:xfrm>
            <a:off x="11327760" y="3559631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dirty="0"/>
              <a:t>SST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6E278-6C99-69B7-33FB-B4C583AD3C1C}"/>
              </a:ext>
            </a:extLst>
          </p:cNvPr>
          <p:cNvSpPr txBox="1"/>
          <p:nvPr/>
        </p:nvSpPr>
        <p:spPr>
          <a:xfrm>
            <a:off x="11297001" y="1837667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8499390-E7C9-4C4D-85F6-980D3380E016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standardMem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StandardMemRequests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CBC6C-D34F-BCFD-E7AC-3039BE11DCEA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7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1: Introduction to SST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basic structure of the SST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run a simulation in SST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view the statistics from your 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find information about components with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summary of the many available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 to get more info and help</a:t>
            </a:r>
          </a:p>
        </p:txBody>
      </p:sp>
    </p:spTree>
    <p:extLst>
      <p:ext uri="{BB962C8B-B14F-4D97-AF65-F5344CB8AC3E}">
        <p14:creationId xmlns:p14="http://schemas.microsoft.com/office/powerpoint/2010/main" val="2398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</a:t>
            </a:r>
          </a:p>
          <a:p>
            <a:pPr lvl="2"/>
            <a:r>
              <a:rPr lang="en-US" dirty="0"/>
              <a:t>Ongoing work to enable other frontends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27524F-B1ED-C815-0F2F-C698B1536785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1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EA57B4-1DB7-D82A-56DF-A249F8B3E280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E06E55-06FD-2201-8E43-CE3E29CDE8AB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</a:t>
            </a:r>
            <a:r>
              <a:rPr lang="en-US" dirty="0" err="1"/>
              <a:t>RiscV</a:t>
            </a:r>
            <a:r>
              <a:rPr lang="en-US" dirty="0"/>
              <a:t> simulator</a:t>
            </a:r>
          </a:p>
          <a:p>
            <a:pPr lvl="1"/>
            <a:r>
              <a:rPr lang="en-US" dirty="0"/>
              <a:t>Ongoing work to integrate Spatter patterns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CE036-30B8-E324-CFF3-F83A028370E3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37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2C70F-CE53-B10E-57D1-ED4F8A92267D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0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OOO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MPIS32 and RV64 compatible processor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OOO model	</a:t>
            </a:r>
          </a:p>
          <a:p>
            <a:pPr marL="726948" lvl="1" indent="-342900"/>
            <a:r>
              <a:rPr lang="en-US" dirty="0"/>
              <a:t>Configure micro-architectural details</a:t>
            </a:r>
          </a:p>
          <a:p>
            <a:pPr marL="909828" lvl="2" indent="-342900"/>
            <a:r>
              <a:rPr lang="en-US" dirty="0"/>
              <a:t>Instruction fetch/decode/retire rate</a:t>
            </a:r>
          </a:p>
          <a:p>
            <a:pPr marL="909828" lvl="2" indent="-342900"/>
            <a:r>
              <a:rPr lang="en-US" dirty="0"/>
              <a:t>ROB size</a:t>
            </a:r>
          </a:p>
          <a:p>
            <a:pPr marL="726948" lvl="1" indent="-342900"/>
            <a:r>
              <a:rPr lang="en-US" dirty="0"/>
              <a:t>Branch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Multi-threaded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Musl</a:t>
            </a:r>
            <a:r>
              <a:rPr lang="en-US" dirty="0"/>
              <a:t> </a:t>
            </a:r>
            <a:r>
              <a:rPr lang="en-US" dirty="0" err="1"/>
              <a:t>libc</a:t>
            </a:r>
            <a:r>
              <a:rPr lang="en-US" dirty="0"/>
              <a:t> used to cross-compile programs</a:t>
            </a:r>
          </a:p>
          <a:p>
            <a:pPr marL="726948" lvl="1" indent="-342900"/>
            <a:r>
              <a:rPr lang="en-US" dirty="0"/>
              <a:t>Also tested with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System-call emulation</a:t>
            </a:r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A8E77-87D9-813A-C4DA-59BBDAA115FD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3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Runs binaries</a:t>
            </a:r>
          </a:p>
          <a:p>
            <a:pPr lvl="1"/>
            <a:r>
              <a:rPr lang="en-US" dirty="0"/>
              <a:t>Detailed model of instruction dependencies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Slower than other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2EBF38-65F1-C28F-B2EF-3C419559DD4B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memHierarchy</a:t>
            </a:r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Memory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0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3599A3-48F1-DB56-DB7F-EE5CB45CF8B6}"/>
              </a:ext>
            </a:extLst>
          </p:cNvPr>
          <p:cNvSpPr/>
          <p:nvPr/>
        </p:nvSpPr>
        <p:spPr>
          <a:xfrm>
            <a:off x="6897511" y="460342"/>
            <a:ext cx="502683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memHierarchy | grep " Component"</a:t>
            </a:r>
          </a:p>
        </p:txBody>
      </p:sp>
    </p:spTree>
    <p:extLst>
      <p:ext uri="{BB962C8B-B14F-4D97-AF65-F5344CB8AC3E}">
        <p14:creationId xmlns:p14="http://schemas.microsoft.com/office/powerpoint/2010/main" val="22214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B73E74-473C-5CE6-9DC8-D985D68E40D5}"/>
              </a:ext>
            </a:extLst>
          </p:cNvPr>
          <p:cNvSpPr/>
          <p:nvPr/>
        </p:nvSpPr>
        <p:spPr>
          <a:xfrm>
            <a:off x="8410222" y="460342"/>
            <a:ext cx="35141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memHierarchy.Cache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8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36167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use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Codespaces</a:t>
            </a:r>
            <a:r>
              <a:rPr lang="en-US" dirty="0"/>
              <a:t> for this tutorial.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Everyone with a </a:t>
            </a:r>
            <a:r>
              <a:rPr lang="en-US" dirty="0" err="1"/>
              <a:t>Github</a:t>
            </a:r>
            <a:r>
              <a:rPr lang="en-US" dirty="0"/>
              <a:t> account receives 180 free core hours and 15 free gigabytes of storage every month.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https://github.com/sstsimulator/sst-tutorials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Click “Code”</a:t>
            </a:r>
          </a:p>
          <a:p>
            <a:pPr marL="726948" lvl="1" indent="-342900"/>
            <a:r>
              <a:rPr lang="en-US" dirty="0"/>
              <a:t>”</a:t>
            </a:r>
            <a:r>
              <a:rPr lang="en-US" dirty="0" err="1"/>
              <a:t>Codespaces</a:t>
            </a:r>
            <a:r>
              <a:rPr lang="en-US" dirty="0"/>
              <a:t>”</a:t>
            </a:r>
          </a:p>
          <a:p>
            <a:pPr marL="726948" lvl="1" indent="-342900"/>
            <a:r>
              <a:rPr lang="en-US" dirty="0"/>
              <a:t>“...”</a:t>
            </a:r>
          </a:p>
          <a:p>
            <a:pPr marL="726948" lvl="1" indent="-342900"/>
            <a:r>
              <a:rPr lang="en-US" dirty="0"/>
              <a:t>“New with options”</a:t>
            </a:r>
          </a:p>
          <a:p>
            <a:pPr marL="726948" lvl="1" indent="-342900"/>
            <a:r>
              <a:rPr lang="en-US" dirty="0"/>
              <a:t>Dev container configuration -&gt; “ispass2024”</a:t>
            </a:r>
          </a:p>
          <a:p>
            <a:pPr marL="726948" lvl="1" indent="-342900"/>
            <a:r>
              <a:rPr lang="en-US" dirty="0"/>
              <a:t>“Create </a:t>
            </a:r>
            <a:r>
              <a:rPr lang="en-US" dirty="0" err="1"/>
              <a:t>codespace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Alternate instructions are available at </a:t>
            </a:r>
            <a:r>
              <a:rPr lang="en-US" dirty="0">
                <a:hlinkClick r:id="rId4"/>
              </a:rPr>
              <a:t>https://github.com/sstsimulator/sst-tutorials/tree/master/ispass2024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may also want to open </a:t>
            </a:r>
            <a:r>
              <a:rPr lang="en-US" dirty="0">
                <a:hlinkClick r:id="rId5"/>
              </a:rPr>
              <a:t>https://github.com/sstsimulator/sst-elements</a:t>
            </a:r>
            <a:r>
              <a:rPr lang="en-US" dirty="0"/>
              <a:t> in another tab</a:t>
            </a:r>
          </a:p>
        </p:txBody>
      </p:sp>
    </p:spTree>
    <p:extLst>
      <p:ext uri="{BB962C8B-B14F-4D97-AF65-F5344CB8AC3E}">
        <p14:creationId xmlns:p14="http://schemas.microsoft.com/office/powerpoint/2010/main" val="1071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These do the actual work of timing memory access</a:t>
            </a:r>
          </a:p>
          <a:p>
            <a:pPr lvl="1"/>
            <a:r>
              <a:rPr lang="en-US" dirty="0"/>
              <a:t>Can be interfaces to other memory simulators</a:t>
            </a:r>
          </a:p>
          <a:p>
            <a:pPr lvl="1"/>
            <a:r>
              <a:rPr lang="en-US" dirty="0"/>
              <a:t>More on the next slide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8117FF-3834-F8B5-BA0E-07EEBFEAC335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6970892" cy="4910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761A65-0ED6-0142-043E-3EF557AB238C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8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13.1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DRAMSim3</a:t>
            </a:r>
            <a:r>
              <a:rPr lang="en-US" dirty="0"/>
              <a:t> DDR, LPDDR, GDDR HBM, HMC, STT-MRAM)</a:t>
            </a:r>
          </a:p>
          <a:p>
            <a:pPr lvl="1"/>
            <a:r>
              <a:rPr lang="en-US" dirty="0" err="1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HMCSim/GoblinHMC </a:t>
            </a:r>
            <a:r>
              <a:rPr lang="en-US" dirty="0">
                <a:ln>
                  <a:solidFill>
                    <a:schemeClr val="accent1"/>
                  </a:solidFill>
                </a:ln>
              </a:rPr>
              <a:t> </a:t>
            </a:r>
            <a:r>
              <a:rPr lang="en-US" dirty="0"/>
              <a:t>(HMC)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492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31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36654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12221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5651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Merlin</a:t>
            </a:r>
          </a:p>
          <a:p>
            <a:r>
              <a:rPr lang="en-US" dirty="0"/>
              <a:t>Kingsley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7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dragonfly, 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9B9F7-BBE6-357A-28E0-36C2FE4AF680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25333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ED7EA8-8498-C5E5-AEB9-CE7C5F7280C2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10873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B14A16-1C33-5DFC-BD22-77B969B5813B}"/>
              </a:ext>
            </a:extLst>
          </p:cNvPr>
          <p:cNvSpPr/>
          <p:nvPr/>
        </p:nvSpPr>
        <p:spPr>
          <a:xfrm>
            <a:off x="9787467" y="460342"/>
            <a:ext cx="213688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kingsley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9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Ember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Hermes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 Drivers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8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codespace</a:t>
            </a:r>
            <a:r>
              <a:rPr lang="en-US" dirty="0"/>
              <a:t> automatically loads our container from </a:t>
            </a:r>
            <a:r>
              <a:rPr lang="en-US" dirty="0" err="1"/>
              <a:t>Dockerhub</a:t>
            </a:r>
            <a:endParaRPr lang="en-US" dirty="0"/>
          </a:p>
          <a:p>
            <a:pPr marL="726948" lvl="1" indent="-342900"/>
            <a:r>
              <a:rPr lang="en-US" dirty="0"/>
              <a:t>Includes SST, and the simulation components required for this tutorial</a:t>
            </a:r>
          </a:p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codespace</a:t>
            </a:r>
            <a:r>
              <a:rPr lang="en-US" dirty="0"/>
              <a:t> also includes you a copy of the </a:t>
            </a:r>
            <a:r>
              <a:rPr lang="en-US" dirty="0" err="1"/>
              <a:t>sst</a:t>
            </a:r>
            <a:r>
              <a:rPr lang="en-US" dirty="0"/>
              <a:t>-tutorials repository, so you can edit the files we will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it out: `</a:t>
            </a:r>
            <a:r>
              <a:rPr lang="en-US" dirty="0" err="1"/>
              <a:t>sst</a:t>
            </a:r>
            <a:r>
              <a:rPr lang="en-US" dirty="0"/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didn’t give it an input file so it can’t simulate anything yet!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324AA4-93F6-DD33-A5BA-98D2D73CD6A7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3045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1CB801-B4A8-D1EB-3655-C9B8499645A4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19156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F000C-960A-41C8-5419-B58E76472A60}"/>
              </a:ext>
            </a:extLst>
          </p:cNvPr>
          <p:cNvSpPr/>
          <p:nvPr/>
        </p:nvSpPr>
        <p:spPr>
          <a:xfrm>
            <a:off x="8590844" y="460342"/>
            <a:ext cx="33335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 | grep Motif</a:t>
            </a:r>
          </a:p>
        </p:txBody>
      </p:sp>
    </p:spTree>
    <p:extLst>
      <p:ext uri="{BB962C8B-B14F-4D97-AF65-F5344CB8AC3E}">
        <p14:creationId xmlns:p14="http://schemas.microsoft.com/office/powerpoint/2010/main" val="32562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F2527C-189C-8D96-4763-EF7D24F18D43}"/>
              </a:ext>
            </a:extLst>
          </p:cNvPr>
          <p:cNvSpPr/>
          <p:nvPr/>
        </p:nvSpPr>
        <p:spPr>
          <a:xfrm>
            <a:off x="8500533" y="460342"/>
            <a:ext cx="342381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ember.EmberEngine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5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A77B38-7728-F92E-1808-BD0CF9161A7C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11066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8EA35A-9910-8F7B-6E59-4AB932113F84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4364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(More)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There are even more elements included, described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http://sst-simulator.org/sst-docs/docs/elements/intro</a:t>
            </a:r>
            <a:endParaRPr lang="en-US" dirty="0"/>
          </a:p>
          <a:p>
            <a:r>
              <a:rPr lang="en-US" dirty="0"/>
              <a:t>A number of external simulators are compatible with SST. </a:t>
            </a:r>
          </a:p>
          <a:p>
            <a:pPr lvl="1"/>
            <a:r>
              <a:rPr lang="en-US" dirty="0"/>
              <a:t>See section on optional dependencies: </a:t>
            </a:r>
            <a:r>
              <a:rPr lang="en-US" dirty="0">
                <a:hlinkClick r:id="rId3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r>
              <a:rPr lang="en-US" dirty="0"/>
              <a:t>Many memory timing simulators are supported by memHierarchy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4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install a JPEG previewer in VS Code to see the output.</a:t>
            </a:r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–dot-verbosity=10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38008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Tjpg</a:t>
            </a:r>
            <a:r>
              <a:rPr lang="en-US" dirty="0">
                <a:latin typeface="Consolas"/>
                <a:cs typeface="Consolas"/>
              </a:rPr>
              <a:t> graph_demo_4.dot –o graph_demo_4.jpg</a:t>
            </a:r>
          </a:p>
        </p:txBody>
      </p:sp>
    </p:spTree>
    <p:extLst>
      <p:ext uri="{BB962C8B-B14F-4D97-AF65-F5344CB8AC3E}">
        <p14:creationId xmlns:p14="http://schemas.microsoft.com/office/powerpoint/2010/main" val="1892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Websites</a:t>
            </a:r>
          </a:p>
          <a:p>
            <a:pPr lvl="1"/>
            <a:r>
              <a:rPr lang="en-US" dirty="0"/>
              <a:t>Information on installing SST, and links to everything else you see here</a:t>
            </a:r>
          </a:p>
          <a:p>
            <a:pPr lvl="2"/>
            <a:r>
              <a:rPr lang="en-US" dirty="0">
                <a:hlinkClick r:id="rId3"/>
              </a:rPr>
              <a:t>http://www.sst-simulator.org/</a:t>
            </a:r>
            <a:endParaRPr lang="en-US" dirty="0"/>
          </a:p>
          <a:p>
            <a:pPr lvl="1"/>
            <a:r>
              <a:rPr lang="en-US" dirty="0"/>
              <a:t>Documentation on SST’s key interfaces, overview of all the elements, and more!</a:t>
            </a:r>
          </a:p>
          <a:p>
            <a:pPr lvl="2"/>
            <a:r>
              <a:rPr lang="en-US" dirty="0">
                <a:hlinkClick r:id="rId4"/>
              </a:rPr>
              <a:t>http://sst-simulator.org/sst-docs/</a:t>
            </a:r>
            <a:endParaRPr lang="en-US" dirty="0"/>
          </a:p>
          <a:p>
            <a:pPr lvl="1"/>
            <a:r>
              <a:rPr lang="en-US" dirty="0"/>
              <a:t>Code</a:t>
            </a:r>
          </a:p>
          <a:p>
            <a:pPr lvl="2"/>
            <a:r>
              <a:rPr lang="en-US" dirty="0">
                <a:hlinkClick r:id="rId5"/>
              </a:rPr>
              <a:t>https://github.com/sstsimulator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Important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File Format: </a:t>
            </a:r>
            <a:r>
              <a:rPr lang="en-US" dirty="0">
                <a:hlinkClick r:id="rId6"/>
              </a:rPr>
              <a:t>http://sst-simulator.org/SSTPages/SSTUserPythonFileFormat/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Doxygen</a:t>
            </a:r>
            <a:r>
              <a:rPr lang="en-US" dirty="0"/>
              <a:t> Documentation: </a:t>
            </a:r>
            <a:r>
              <a:rPr lang="en-US" i="1" dirty="0">
                <a:solidFill>
                  <a:srgbClr val="0070C0"/>
                </a:solidFill>
                <a:hlinkClick r:id="rId7"/>
              </a:rPr>
              <a:t>http://sst-simulator.org/SSTDoxygen/13.0.0_docs/html/</a:t>
            </a:r>
            <a:endParaRPr lang="en-US" i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Developer FAQ: </a:t>
            </a: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SST</a:t>
            </a:r>
          </a:p>
          <a:p>
            <a:pPr marL="726948" lvl="1" indent="-342900"/>
            <a:r>
              <a:rPr lang="en-US" dirty="0"/>
              <a:t>Quick start: </a:t>
            </a:r>
            <a:r>
              <a:rPr lang="en-US" dirty="0">
                <a:hlinkClick r:id="rId9"/>
              </a:rPr>
              <a:t>http://sst-simulator.org/SSTPages/SSTBuildAndInstall_13dot1dot0_SeriesQuickStart/</a:t>
            </a:r>
            <a:r>
              <a:rPr lang="en-US" dirty="0"/>
              <a:t> </a:t>
            </a:r>
          </a:p>
          <a:p>
            <a:pPr marL="726948" lvl="1" indent="-342900"/>
            <a:r>
              <a:rPr lang="en-US" dirty="0"/>
              <a:t>Detailed: </a:t>
            </a:r>
            <a:r>
              <a:rPr lang="en-US" dirty="0">
                <a:hlinkClick r:id="rId10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Secondary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cp demo_6.py demo_7.py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54CD-3857-E61A-C87C-2C67A7C8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D384D-B8F1-E362-93B4-E30876FAE878}"/>
              </a:ext>
            </a:extLst>
          </p:cNvPr>
          <p:cNvSpPr txBox="1"/>
          <p:nvPr/>
        </p:nvSpPr>
        <p:spPr>
          <a:xfrm>
            <a:off x="1265037" y="4189938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37879-8F94-2447-5A31-80BA88115313}"/>
              </a:ext>
            </a:extLst>
          </p:cNvPr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2651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29087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</a:t>
            </a:r>
            <a:r>
              <a:rPr lang="en-US" dirty="0" err="1"/>
              <a:t>sst</a:t>
            </a:r>
            <a:r>
              <a:rPr lang="en-US" dirty="0"/>
              <a:t>-external-element</a:t>
            </a:r>
          </a:p>
        </p:txBody>
      </p:sp>
    </p:spTree>
    <p:extLst>
      <p:ext uri="{BB962C8B-B14F-4D97-AF65-F5344CB8AC3E}">
        <p14:creationId xmlns:p14="http://schemas.microsoft.com/office/powerpoint/2010/main" val="3797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website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9040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Part 1: Introduction to SST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			</a:t>
            </a:r>
            <a:r>
              <a:rPr lang="en-US" dirty="0">
                <a:solidFill>
                  <a:schemeClr val="tx1"/>
                </a:solidFill>
              </a:rPr>
              <a:t>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Break</a:t>
            </a:r>
            <a:r>
              <a:rPr lang="en-US" dirty="0"/>
              <a:t>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Advanced Node-Level Simulation		</a:t>
            </a:r>
            <a:r>
              <a:rPr lang="en-US" i="1" dirty="0"/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78414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FAD1E-24DE-114F-A895-872802A0C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Return at 9:45</a:t>
            </a:r>
          </a:p>
        </p:txBody>
      </p:sp>
    </p:spTree>
    <p:extLst>
      <p:ext uri="{BB962C8B-B14F-4D97-AF65-F5344CB8AC3E}">
        <p14:creationId xmlns:p14="http://schemas.microsoft.com/office/powerpoint/2010/main" val="1405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1: Introduction to SST				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>
                <a:solidFill>
                  <a:srgbClr val="D6837C"/>
                </a:solidFill>
              </a:rPr>
              <a:t>Part 2: Advanced Node-Level Simulation		</a:t>
            </a:r>
            <a:r>
              <a:rPr lang="en-US" b="1" i="1" dirty="0">
                <a:solidFill>
                  <a:srgbClr val="D6837C"/>
                </a:solidFill>
              </a:rPr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28440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6939" y="2031023"/>
            <a:ext cx="4758122" cy="2795954"/>
          </a:xfrm>
        </p:spPr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Introduction to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1: Advanced Node-Level 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wire up a more modern memory hierarchy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simulate an OOO processor with </a:t>
            </a:r>
            <a:r>
              <a:rPr lang="en-US" dirty="0" err="1"/>
              <a:t>Vanadis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memHierarchy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memHierarchy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Lets do something a bit more realistic.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model a processor with</a:t>
            </a:r>
          </a:p>
          <a:p>
            <a:pPr marL="726948" lvl="1" indent="-342900"/>
            <a:r>
              <a:rPr lang="en-US" dirty="0"/>
              <a:t>Split LLC</a:t>
            </a:r>
          </a:p>
          <a:p>
            <a:pPr marL="726948" lvl="1" indent="-342900"/>
            <a:r>
              <a:rPr lang="en-US" dirty="0"/>
              <a:t>Multiple NUMA domains</a:t>
            </a:r>
          </a:p>
          <a:p>
            <a:pPr marL="726948" lvl="1" indent="-342900"/>
            <a:r>
              <a:rPr lang="en-US" dirty="0"/>
              <a:t>2D mesh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keep the simple core model, Miranda</a:t>
            </a:r>
          </a:p>
          <a:p>
            <a:pPr lvl="1" indent="0">
              <a:buNone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numa.py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57A54C-683D-120D-47E5-7CB95C91A1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40" y="475996"/>
            <a:ext cx="2307260" cy="5906007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969786C-7547-D205-430F-C6D97530DF94}"/>
              </a:ext>
            </a:extLst>
          </p:cNvPr>
          <p:cNvSpPr txBox="1">
            <a:spLocks/>
          </p:cNvSpPr>
          <p:nvPr/>
        </p:nvSpPr>
        <p:spPr>
          <a:xfrm>
            <a:off x="647701" y="1109710"/>
            <a:ext cx="6163740" cy="279321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the right is a single core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core has its own L1D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group of cores shares an L2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middle, the NOC router will connect to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the bottom, the memory needs a directory controller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961E1329-8A09-B7F1-B406-805B6593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9"/>
          <a:stretch/>
        </p:blipFill>
        <p:spPr>
          <a:xfrm>
            <a:off x="7622734" y="769433"/>
            <a:ext cx="3630871" cy="5319131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9416803-9295-80F0-7F22-C823B78EB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7"/>
          <a:stretch/>
        </p:blipFill>
        <p:spPr>
          <a:xfrm>
            <a:off x="7770811" y="1960188"/>
            <a:ext cx="3554854" cy="293761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17C273B-6454-B8F2-1D5E-059772E3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8" b="32538"/>
          <a:stretch/>
        </p:blipFill>
        <p:spPr>
          <a:xfrm>
            <a:off x="7473246" y="3111366"/>
            <a:ext cx="3630871" cy="9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0046-6587-C02E-5D19-DA7C10EA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D5069-B6FF-2059-3EFE-103E56B88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DBB73-D71C-1246-B25B-8D30CE3DF3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you wanted something much more complex? Can SST simulate a core with SMT? What about something like a modern processor? SPR? EPYC?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97E1B-3678-11C6-FC03-2D2094C0D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7808"/>
          <a:stretch/>
        </p:blipFill>
        <p:spPr bwMode="auto">
          <a:xfrm>
            <a:off x="292100" y="2158118"/>
            <a:ext cx="4864100" cy="40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12DFD-2C48-F856-4233-CD53DEE18996}"/>
              </a:ext>
            </a:extLst>
          </p:cNvPr>
          <p:cNvSpPr txBox="1"/>
          <p:nvPr/>
        </p:nvSpPr>
        <p:spPr>
          <a:xfrm>
            <a:off x="292100" y="6365909"/>
            <a:ext cx="4584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www.intel.com</a:t>
            </a:r>
            <a:r>
              <a:rPr lang="en-US" sz="1200" dirty="0"/>
              <a:t>/content/www/us/</a:t>
            </a:r>
            <a:r>
              <a:rPr lang="en-US" sz="1200" dirty="0" err="1"/>
              <a:t>en</a:t>
            </a:r>
            <a:r>
              <a:rPr lang="en-US" sz="1200" dirty="0"/>
              <a:t>/developer/articles/technical/fourth-generation-</a:t>
            </a:r>
            <a:r>
              <a:rPr lang="en-US" sz="1200" dirty="0" err="1"/>
              <a:t>xeon</a:t>
            </a:r>
            <a:r>
              <a:rPr lang="en-US" sz="1200" dirty="0"/>
              <a:t>-scalable-family-</a:t>
            </a:r>
            <a:r>
              <a:rPr lang="en-US" sz="1200" dirty="0" err="1"/>
              <a:t>overview.html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8D67-775D-AEC4-2AC1-EE3CCF82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5650"/>
            <a:ext cx="2765765" cy="228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22315-705D-D5D8-13C0-4163E010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81" y="4314916"/>
            <a:ext cx="4826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A1ACE-24E9-F706-53FA-F5DFC475ACE1}"/>
              </a:ext>
            </a:extLst>
          </p:cNvPr>
          <p:cNvSpPr txBox="1"/>
          <p:nvPr/>
        </p:nvSpPr>
        <p:spPr>
          <a:xfrm>
            <a:off x="6096000" y="6365910"/>
            <a:ext cx="5216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www.amd.com</a:t>
            </a:r>
            <a:r>
              <a:rPr lang="en-US" sz="1200" dirty="0"/>
              <a:t>/content/dam/</a:t>
            </a:r>
            <a:r>
              <a:rPr lang="en-US" sz="1200" dirty="0" err="1"/>
              <a:t>amd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/documents/</a:t>
            </a:r>
            <a:r>
              <a:rPr lang="en-US" sz="1200" dirty="0" err="1"/>
              <a:t>epyc</a:t>
            </a:r>
            <a:r>
              <a:rPr lang="en-US" sz="1200" dirty="0"/>
              <a:t>-technical-docs/white-papers/58015-epyc-9004-tg-architecture-overview.pdf</a:t>
            </a:r>
          </a:p>
        </p:txBody>
      </p:sp>
    </p:spTree>
    <p:extLst>
      <p:ext uri="{BB962C8B-B14F-4D97-AF65-F5344CB8AC3E}">
        <p14:creationId xmlns:p14="http://schemas.microsoft.com/office/powerpoint/2010/main" val="4958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RISC-V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L2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7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(35 total)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verbose: Set the level of output verbosity, 0 is no output, higher is more output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dbg_mask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Mask for output. Default is to not mask anything out (0) and defer to 'verbose'.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start_verbose_when_issue_address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Set verbose to 0 until the specified instruction address is issued, then set to 'verbose' parameter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stop_verbose_when_retire_address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When the specified instruction address is retired, set verbose to 0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pause_when_retire_address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the simulation will stop when this address is retired.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pipeline_trace_file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a trace of the pipeline activity will be generated to this file.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Maximum number of cycles to execute. The core will halt after this many cycles.  [std::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numeric_limits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&lt;uint64_t&gt;::max()]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the node this core belongs to. Each node in the system needs a unique ID between 0 and (number of nodes) - 1. Used to tag output.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core_id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this core. Each core in the system needs a unique ID between 0 and (number of cores) - 1.  [&lt;required&gt;]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hardware_threads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hardware threads in this core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[1GHz]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data cache, in bytes. (Currently not used but may be in the future).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instruction cache, in bytes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print_retire_tables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retirement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print_issue_tables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issue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print_int_reg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integer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print_fp_reg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floating-point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print_rob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reorder buffer state during issue and retire  [true]</a:t>
            </a:r>
          </a:p>
        </p:txBody>
      </p:sp>
    </p:spTree>
    <p:extLst>
      <p:ext uri="{BB962C8B-B14F-4D97-AF65-F5344CB8AC3E}">
        <p14:creationId xmlns:p14="http://schemas.microsoft.com/office/powerpoint/2010/main" val="108980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(Purged a Few…)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</a:t>
            </a:r>
            <a:r>
              <a:rPr lang="en-US" sz="1400" b="1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1GHz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04406D4D-ABA4-6229-1675-927F6428E6CD}"/>
              </a:ext>
            </a:extLst>
          </p:cNvPr>
          <p:cNvSpPr/>
          <p:nvPr/>
        </p:nvSpPr>
        <p:spPr>
          <a:xfrm>
            <a:off x="7602165" y="1694459"/>
            <a:ext cx="3073400" cy="647700"/>
          </a:xfrm>
          <a:prstGeom prst="borderCallout1">
            <a:avLst>
              <a:gd name="adj1" fmla="val 61887"/>
              <a:gd name="adj2" fmla="val -5440"/>
              <a:gd name="adj3" fmla="val 110539"/>
              <a:gd name="adj4" fmla="val -8957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12319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Ok, not so simple but the structure is similar to all SST configurations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072D0-5502-B8DF-566B-A4B712D31D2D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cat </a:t>
            </a:r>
            <a:r>
              <a:rPr lang="en-US" dirty="0" err="1">
                <a:latin typeface="Consolas"/>
                <a:cs typeface="Consolas"/>
              </a:rPr>
              <a:t>no_rtr_vanadis.py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216CA-87A2-6A35-4DA0-9A71AD05F0F6}"/>
              </a:ext>
            </a:extLst>
          </p:cNvPr>
          <p:cNvSpPr txBox="1"/>
          <p:nvPr/>
        </p:nvSpPr>
        <p:spPr>
          <a:xfrm>
            <a:off x="1265037" y="3244334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no_rtr_vanadis.py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87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SST Overview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3x2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CPUs at 1, 3, 4,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at 0,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looks frightening but isn’t that bad…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EE94F-DD1A-EFA0-33E6-DD5F5C5044C6}"/>
              </a:ext>
            </a:extLst>
          </p:cNvPr>
          <p:cNvSpPr txBox="1"/>
          <p:nvPr/>
        </p:nvSpPr>
        <p:spPr>
          <a:xfrm>
            <a:off x="1265037" y="156476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C6694-B46B-9701-DFB8-A6888900D430}"/>
              </a:ext>
            </a:extLst>
          </p:cNvPr>
          <p:cNvSpPr txBox="1"/>
          <p:nvPr/>
        </p:nvSpPr>
        <p:spPr>
          <a:xfrm>
            <a:off x="1265036" y="290005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6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8BD-2D0D-3FE3-30D0-99829E61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System-Level Modeling</a:t>
            </a:r>
          </a:p>
        </p:txBody>
      </p:sp>
    </p:spTree>
    <p:extLst>
      <p:ext uri="{BB962C8B-B14F-4D97-AF65-F5344CB8AC3E}">
        <p14:creationId xmlns:p14="http://schemas.microsoft.com/office/powerpoint/2010/main" val="1665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1: Introduction to SST				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2: Advanced Node-Level Simulation		9:45 – 10:30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6837C"/>
                </a:solidFill>
              </a:rPr>
              <a:t>Part 3: System-Scale Simulation			</a:t>
            </a:r>
            <a:r>
              <a:rPr lang="en-US" b="1" i="1" dirty="0">
                <a:solidFill>
                  <a:srgbClr val="D6837C"/>
                </a:solidFill>
              </a:rPr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29109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3: System-Level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Detailed description of Merlin, our system-level network simulator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Network simulation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write a new SST 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add a new network topology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extend the SST python interface to support the new topology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Merlin: Network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7793" y="1278740"/>
            <a:ext cx="11178907" cy="4847424"/>
          </a:xfrm>
        </p:spPr>
        <p:txBody>
          <a:bodyPr>
            <a:normAutofit/>
          </a:bodyPr>
          <a:lstStyle/>
          <a:p>
            <a:r>
              <a:rPr lang="en-US" dirty="0"/>
              <a:t>Low-level, flexible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Topologies – mesh, n-dim tori, fat-tree, dragonfly, </a:t>
            </a:r>
            <a:r>
              <a:rPr lang="en-US" dirty="0" err="1"/>
              <a:t>hyperx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1"/>
            <a:r>
              <a:rPr lang="en-US" i="1" dirty="0" err="1"/>
              <a:t>MemHierarchy</a:t>
            </a:r>
            <a:endParaRPr lang="en-US" i="1" dirty="0"/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Or, make your own</a:t>
            </a:r>
          </a:p>
        </p:txBody>
      </p:sp>
    </p:spTree>
    <p:extLst>
      <p:ext uri="{BB962C8B-B14F-4D97-AF65-F5344CB8AC3E}">
        <p14:creationId xmlns:p14="http://schemas.microsoft.com/office/powerpoint/2010/main" val="18375486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AE3-AAFE-D3F7-36B6-331AE3E7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 High Level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2FAB-941E-4214-11D9-CC1813CB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5D4942E-40F2-E21D-D827-8E6A844E3A3D}"/>
              </a:ext>
            </a:extLst>
          </p:cNvPr>
          <p:cNvSpPr/>
          <p:nvPr/>
        </p:nvSpPr>
        <p:spPr>
          <a:xfrm>
            <a:off x="2469356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39B581-7B1F-F5B0-1F7E-B3D5C2D50C39}"/>
              </a:ext>
            </a:extLst>
          </p:cNvPr>
          <p:cNvSpPr/>
          <p:nvPr/>
        </p:nvSpPr>
        <p:spPr>
          <a:xfrm>
            <a:off x="2211346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0D280F-B9BB-E609-5D91-2CFEB76BD4EE}"/>
              </a:ext>
            </a:extLst>
          </p:cNvPr>
          <p:cNvSpPr/>
          <p:nvPr/>
        </p:nvSpPr>
        <p:spPr>
          <a:xfrm>
            <a:off x="2211346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DE80CA-9510-8148-A7B8-C3B259E4231D}"/>
              </a:ext>
            </a:extLst>
          </p:cNvPr>
          <p:cNvSpPr/>
          <p:nvPr/>
        </p:nvSpPr>
        <p:spPr>
          <a:xfrm>
            <a:off x="4884227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39DC6-30FD-149A-24E5-921BC9002FA8}"/>
              </a:ext>
            </a:extLst>
          </p:cNvPr>
          <p:cNvSpPr/>
          <p:nvPr/>
        </p:nvSpPr>
        <p:spPr>
          <a:xfrm>
            <a:off x="4884227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6B13EF-BF81-BDD9-5681-B4745D74B820}"/>
              </a:ext>
            </a:extLst>
          </p:cNvPr>
          <p:cNvSpPr/>
          <p:nvPr/>
        </p:nvSpPr>
        <p:spPr>
          <a:xfrm>
            <a:off x="3000083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D45A5E-540F-697F-0662-A85C85CA6962}"/>
              </a:ext>
            </a:extLst>
          </p:cNvPr>
          <p:cNvSpPr/>
          <p:nvPr/>
        </p:nvSpPr>
        <p:spPr>
          <a:xfrm>
            <a:off x="3961815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8811D6-7112-AB3E-9AEB-C44DD7CEA321}"/>
              </a:ext>
            </a:extLst>
          </p:cNvPr>
          <p:cNvSpPr/>
          <p:nvPr/>
        </p:nvSpPr>
        <p:spPr>
          <a:xfrm>
            <a:off x="2746082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18D6E7D4-7E99-A03B-9C2A-2D29A18589FC}"/>
              </a:ext>
            </a:extLst>
          </p:cNvPr>
          <p:cNvSpPr/>
          <p:nvPr/>
        </p:nvSpPr>
        <p:spPr>
          <a:xfrm>
            <a:off x="2870410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262A908-3716-4766-4D82-D058D3EB5B74}"/>
              </a:ext>
            </a:extLst>
          </p:cNvPr>
          <p:cNvCxnSpPr>
            <a:stCxn id="56" idx="3"/>
          </p:cNvCxnSpPr>
          <p:nvPr/>
        </p:nvCxnSpPr>
        <p:spPr>
          <a:xfrm>
            <a:off x="2746082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FDC376-58BF-066C-5A41-82A7BC3B46B9}"/>
              </a:ext>
            </a:extLst>
          </p:cNvPr>
          <p:cNvCxnSpPr>
            <a:stCxn id="55" idx="3"/>
          </p:cNvCxnSpPr>
          <p:nvPr/>
        </p:nvCxnSpPr>
        <p:spPr>
          <a:xfrm flipV="1">
            <a:off x="2746082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929431-804A-5FE1-B54D-BD16C7AF94B6}"/>
              </a:ext>
            </a:extLst>
          </p:cNvPr>
          <p:cNvCxnSpPr>
            <a:stCxn id="59" idx="0"/>
          </p:cNvCxnSpPr>
          <p:nvPr/>
        </p:nvCxnSpPr>
        <p:spPr>
          <a:xfrm flipV="1">
            <a:off x="3267451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B53790-EE73-0C91-53D8-3B1F88DF6D90}"/>
              </a:ext>
            </a:extLst>
          </p:cNvPr>
          <p:cNvCxnSpPr/>
          <p:nvPr/>
        </p:nvCxnSpPr>
        <p:spPr>
          <a:xfrm flipV="1">
            <a:off x="4176504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D96F2B-DD37-9441-21AD-8C75B451C03F}"/>
              </a:ext>
            </a:extLst>
          </p:cNvPr>
          <p:cNvCxnSpPr/>
          <p:nvPr/>
        </p:nvCxnSpPr>
        <p:spPr>
          <a:xfrm>
            <a:off x="4612847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DECC67-8824-9019-74F4-D9620A1CA968}"/>
              </a:ext>
            </a:extLst>
          </p:cNvPr>
          <p:cNvCxnSpPr/>
          <p:nvPr/>
        </p:nvCxnSpPr>
        <p:spPr>
          <a:xfrm flipV="1">
            <a:off x="4630226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4D48A8D-76A4-60DC-EF7D-88922A95E669}"/>
              </a:ext>
            </a:extLst>
          </p:cNvPr>
          <p:cNvSpPr/>
          <p:nvPr/>
        </p:nvSpPr>
        <p:spPr>
          <a:xfrm>
            <a:off x="7068251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9406C7-2960-524D-3BC3-5875F500ED2F}"/>
              </a:ext>
            </a:extLst>
          </p:cNvPr>
          <p:cNvSpPr/>
          <p:nvPr/>
        </p:nvSpPr>
        <p:spPr>
          <a:xfrm>
            <a:off x="6810241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CD4DFC-AF21-DD34-A2AB-EF264ACE966B}"/>
              </a:ext>
            </a:extLst>
          </p:cNvPr>
          <p:cNvSpPr/>
          <p:nvPr/>
        </p:nvSpPr>
        <p:spPr>
          <a:xfrm>
            <a:off x="6810241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EBE5E0-283E-11B5-6CA4-A71280E5C800}"/>
              </a:ext>
            </a:extLst>
          </p:cNvPr>
          <p:cNvSpPr/>
          <p:nvPr/>
        </p:nvSpPr>
        <p:spPr>
          <a:xfrm>
            <a:off x="9483122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F59871-AFCE-E235-3E58-06D6282F19C7}"/>
              </a:ext>
            </a:extLst>
          </p:cNvPr>
          <p:cNvSpPr/>
          <p:nvPr/>
        </p:nvSpPr>
        <p:spPr>
          <a:xfrm>
            <a:off x="9483122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2894C2-5956-3D45-C438-3B166A531451}"/>
              </a:ext>
            </a:extLst>
          </p:cNvPr>
          <p:cNvSpPr/>
          <p:nvPr/>
        </p:nvSpPr>
        <p:spPr>
          <a:xfrm>
            <a:off x="7598978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83845-F8B5-3E51-8FA1-7AC821A1B963}"/>
              </a:ext>
            </a:extLst>
          </p:cNvPr>
          <p:cNvSpPr/>
          <p:nvPr/>
        </p:nvSpPr>
        <p:spPr>
          <a:xfrm>
            <a:off x="8560710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B51A09-2132-99A3-DA37-872CF694DEF2}"/>
              </a:ext>
            </a:extLst>
          </p:cNvPr>
          <p:cNvSpPr/>
          <p:nvPr/>
        </p:nvSpPr>
        <p:spPr>
          <a:xfrm>
            <a:off x="7344977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60D1CD0D-2B0F-0218-461B-53BC6173EA3F}"/>
              </a:ext>
            </a:extLst>
          </p:cNvPr>
          <p:cNvSpPr/>
          <p:nvPr/>
        </p:nvSpPr>
        <p:spPr>
          <a:xfrm>
            <a:off x="7469305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D17E0-4AA5-5957-0930-0634728A9E5D}"/>
              </a:ext>
            </a:extLst>
          </p:cNvPr>
          <p:cNvCxnSpPr>
            <a:stCxn id="71" idx="3"/>
          </p:cNvCxnSpPr>
          <p:nvPr/>
        </p:nvCxnSpPr>
        <p:spPr>
          <a:xfrm>
            <a:off x="7344977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42050F-C32F-1781-60F5-53931C038C22}"/>
              </a:ext>
            </a:extLst>
          </p:cNvPr>
          <p:cNvCxnSpPr>
            <a:stCxn id="70" idx="3"/>
          </p:cNvCxnSpPr>
          <p:nvPr/>
        </p:nvCxnSpPr>
        <p:spPr>
          <a:xfrm flipV="1">
            <a:off x="7344977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3DCCADD-2441-E168-2255-B7FF1010476A}"/>
              </a:ext>
            </a:extLst>
          </p:cNvPr>
          <p:cNvCxnSpPr>
            <a:stCxn id="74" idx="0"/>
          </p:cNvCxnSpPr>
          <p:nvPr/>
        </p:nvCxnSpPr>
        <p:spPr>
          <a:xfrm flipV="1">
            <a:off x="7866346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10CC88-AD13-B9C4-95C4-A4D86C5AC56E}"/>
              </a:ext>
            </a:extLst>
          </p:cNvPr>
          <p:cNvCxnSpPr/>
          <p:nvPr/>
        </p:nvCxnSpPr>
        <p:spPr>
          <a:xfrm flipV="1">
            <a:off x="8775399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4C8DC9-E8EA-C831-BAC2-4FD407C74F46}"/>
              </a:ext>
            </a:extLst>
          </p:cNvPr>
          <p:cNvCxnSpPr/>
          <p:nvPr/>
        </p:nvCxnSpPr>
        <p:spPr>
          <a:xfrm>
            <a:off x="9211742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1FD7C21-0231-7EAC-847D-D08DF2373957}"/>
              </a:ext>
            </a:extLst>
          </p:cNvPr>
          <p:cNvCxnSpPr/>
          <p:nvPr/>
        </p:nvCxnSpPr>
        <p:spPr>
          <a:xfrm flipV="1">
            <a:off x="9229121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033304-3A40-C4F5-52CD-2A235299B36C}"/>
              </a:ext>
            </a:extLst>
          </p:cNvPr>
          <p:cNvCxnSpPr>
            <a:stCxn id="57" idx="3"/>
            <a:endCxn id="70" idx="1"/>
          </p:cNvCxnSpPr>
          <p:nvPr/>
        </p:nvCxnSpPr>
        <p:spPr>
          <a:xfrm>
            <a:off x="5418963" y="3372211"/>
            <a:ext cx="1391278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AA54500-153B-14F5-8063-9A6F5026949D}"/>
              </a:ext>
            </a:extLst>
          </p:cNvPr>
          <p:cNvCxnSpPr/>
          <p:nvPr/>
        </p:nvCxnSpPr>
        <p:spPr>
          <a:xfrm flipV="1">
            <a:off x="5418963" y="1194493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F5DEBA2-9D37-9A6D-69A4-8D466868F348}"/>
              </a:ext>
            </a:extLst>
          </p:cNvPr>
          <p:cNvCxnSpPr/>
          <p:nvPr/>
        </p:nvCxnSpPr>
        <p:spPr>
          <a:xfrm flipH="1" flipV="1">
            <a:off x="6457853" y="1202517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7801DF-0981-DE9A-867C-91BEBC611270}"/>
              </a:ext>
            </a:extLst>
          </p:cNvPr>
          <p:cNvCxnSpPr>
            <a:stCxn id="56" idx="1"/>
          </p:cNvCxnSpPr>
          <p:nvPr/>
        </p:nvCxnSpPr>
        <p:spPr>
          <a:xfrm flipH="1">
            <a:off x="1734087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D8C3E6-2961-1799-6733-6E22380DE59B}"/>
              </a:ext>
            </a:extLst>
          </p:cNvPr>
          <p:cNvCxnSpPr/>
          <p:nvPr/>
        </p:nvCxnSpPr>
        <p:spPr>
          <a:xfrm flipH="1">
            <a:off x="1704676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23EE5-7D2C-7B42-D002-6389EC7C4FB2}"/>
              </a:ext>
            </a:extLst>
          </p:cNvPr>
          <p:cNvCxnSpPr/>
          <p:nvPr/>
        </p:nvCxnSpPr>
        <p:spPr>
          <a:xfrm flipH="1">
            <a:off x="10017858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FFEBD-1BF5-5201-C963-F77EF0612FA4}"/>
              </a:ext>
            </a:extLst>
          </p:cNvPr>
          <p:cNvCxnSpPr/>
          <p:nvPr/>
        </p:nvCxnSpPr>
        <p:spPr>
          <a:xfrm flipH="1">
            <a:off x="10017858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89E24CA-BBD1-02E2-C217-8C72D139A4BD}"/>
              </a:ext>
            </a:extLst>
          </p:cNvPr>
          <p:cNvSpPr/>
          <p:nvPr/>
        </p:nvSpPr>
        <p:spPr>
          <a:xfrm>
            <a:off x="2155199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AEE4A2D-C219-FEA3-6412-7329E0215253}"/>
              </a:ext>
            </a:extLst>
          </p:cNvPr>
          <p:cNvSpPr/>
          <p:nvPr/>
        </p:nvSpPr>
        <p:spPr>
          <a:xfrm>
            <a:off x="2576306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4E7792A-AE13-C908-1AFE-03E0C5966D38}"/>
              </a:ext>
            </a:extLst>
          </p:cNvPr>
          <p:cNvSpPr/>
          <p:nvPr/>
        </p:nvSpPr>
        <p:spPr>
          <a:xfrm>
            <a:off x="3936405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039FB50-8133-A215-B175-2FB01A0073C4}"/>
              </a:ext>
            </a:extLst>
          </p:cNvPr>
          <p:cNvSpPr/>
          <p:nvPr/>
        </p:nvSpPr>
        <p:spPr>
          <a:xfrm>
            <a:off x="4357512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3CEE2F97-F0E1-35A8-A0D9-7CACA41B9890}"/>
              </a:ext>
            </a:extLst>
          </p:cNvPr>
          <p:cNvSpPr/>
          <p:nvPr/>
        </p:nvSpPr>
        <p:spPr>
          <a:xfrm>
            <a:off x="678083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341A1E-98AE-8069-71AE-99D4D1DA790D}"/>
              </a:ext>
            </a:extLst>
          </p:cNvPr>
          <p:cNvSpPr/>
          <p:nvPr/>
        </p:nvSpPr>
        <p:spPr>
          <a:xfrm>
            <a:off x="720193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95CC8D9-1A96-9F81-BB4D-05528079A1B0}"/>
              </a:ext>
            </a:extLst>
          </p:cNvPr>
          <p:cNvSpPr/>
          <p:nvPr/>
        </p:nvSpPr>
        <p:spPr>
          <a:xfrm>
            <a:off x="853530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47C9E0-888D-C224-2665-97FF3DE111EF}"/>
              </a:ext>
            </a:extLst>
          </p:cNvPr>
          <p:cNvSpPr/>
          <p:nvPr/>
        </p:nvSpPr>
        <p:spPr>
          <a:xfrm>
            <a:off x="895640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F50288C-8BF2-647D-D75F-83088282474D}"/>
              </a:ext>
            </a:extLst>
          </p:cNvPr>
          <p:cNvCxnSpPr>
            <a:stCxn id="92" idx="0"/>
            <a:endCxn id="59" idx="2"/>
          </p:cNvCxnSpPr>
          <p:nvPr/>
        </p:nvCxnSpPr>
        <p:spPr>
          <a:xfrm flipV="1">
            <a:off x="2843674" y="4422969"/>
            <a:ext cx="42377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362D17-E172-E3D9-0F40-F6D28CB40263}"/>
              </a:ext>
            </a:extLst>
          </p:cNvPr>
          <p:cNvCxnSpPr>
            <a:stCxn id="94" idx="0"/>
            <a:endCxn id="60" idx="2"/>
          </p:cNvCxnSpPr>
          <p:nvPr/>
        </p:nvCxnSpPr>
        <p:spPr>
          <a:xfrm flipH="1" flipV="1">
            <a:off x="4229183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6F2A3E7-C9BA-60AB-B4E0-3F7ED46FC6E0}"/>
              </a:ext>
            </a:extLst>
          </p:cNvPr>
          <p:cNvCxnSpPr>
            <a:stCxn id="96" idx="0"/>
            <a:endCxn id="74" idx="2"/>
          </p:cNvCxnSpPr>
          <p:nvPr/>
        </p:nvCxnSpPr>
        <p:spPr>
          <a:xfrm flipV="1">
            <a:off x="7469305" y="4422969"/>
            <a:ext cx="397041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202DA6C-3C2D-D3F2-73C0-B95DFD03EB23}"/>
              </a:ext>
            </a:extLst>
          </p:cNvPr>
          <p:cNvCxnSpPr>
            <a:stCxn id="98" idx="0"/>
            <a:endCxn id="75" idx="2"/>
          </p:cNvCxnSpPr>
          <p:nvPr/>
        </p:nvCxnSpPr>
        <p:spPr>
          <a:xfrm flipH="1" flipV="1">
            <a:off x="8828078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5A3CDF-86E9-796C-D7DD-10BB0C455CE2}"/>
              </a:ext>
            </a:extLst>
          </p:cNvPr>
          <p:cNvSpPr txBox="1"/>
          <p:nvPr/>
        </p:nvSpPr>
        <p:spPr>
          <a:xfrm>
            <a:off x="423026" y="4274525"/>
            <a:ext cx="2027410" cy="6279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PortControl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LinkControl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82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1106424"/>
            <a:ext cx="11042478" cy="5272342"/>
          </a:xfrm>
        </p:spPr>
        <p:txBody>
          <a:bodyPr>
            <a:normAutofit/>
          </a:bodyPr>
          <a:lstStyle/>
          <a:p>
            <a:r>
              <a:rPr lang="en-US" dirty="0"/>
              <a:t>General</a:t>
            </a:r>
          </a:p>
          <a:p>
            <a:pPr lvl="1"/>
            <a:r>
              <a:rPr lang="en-US" dirty="0" err="1"/>
              <a:t>link_bw</a:t>
            </a:r>
            <a:r>
              <a:rPr lang="en-US" dirty="0"/>
              <a:t> – bandwidth of the network links (in B/s or b/s)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 err="1"/>
              <a:t>xbar_bw</a:t>
            </a:r>
            <a:r>
              <a:rPr lang="en-US" dirty="0"/>
              <a:t> – per port bandwidth into router crossbar (in B/s or b/s)</a:t>
            </a:r>
          </a:p>
          <a:p>
            <a:pPr lvl="1"/>
            <a:r>
              <a:rPr lang="en-US" dirty="0" err="1"/>
              <a:t>flit_size</a:t>
            </a:r>
            <a:r>
              <a:rPr lang="en-US" dirty="0"/>
              <a:t> – size of a flit (in B or b)</a:t>
            </a:r>
          </a:p>
          <a:p>
            <a:pPr lvl="1"/>
            <a:r>
              <a:rPr lang="en-US" dirty="0" err="1"/>
              <a:t>input_latency</a:t>
            </a:r>
            <a:r>
              <a:rPr lang="en-US" dirty="0"/>
              <a:t> – input latency of router (in s)</a:t>
            </a:r>
          </a:p>
          <a:p>
            <a:pPr lvl="1"/>
            <a:r>
              <a:rPr lang="en-US" dirty="0" err="1"/>
              <a:t>output_latency</a:t>
            </a:r>
            <a:r>
              <a:rPr lang="en-US" dirty="0"/>
              <a:t> – output latency of router (in s)</a:t>
            </a:r>
          </a:p>
          <a:p>
            <a:pPr lvl="1"/>
            <a:r>
              <a:rPr lang="en-US" dirty="0" err="1"/>
              <a:t>xbar_arb</a:t>
            </a:r>
            <a:r>
              <a:rPr lang="en-US" dirty="0"/>
              <a:t> – crossbar arbitration unit to be used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r>
              <a:rPr lang="en-US" dirty="0"/>
              <a:t>/</a:t>
            </a:r>
            <a:r>
              <a:rPr lang="en-US" dirty="0" err="1"/>
              <a:t>LinkControl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r>
              <a:rPr lang="en-US" dirty="0"/>
              <a:t> – size of input buffer for router/NIC (in B or b)</a:t>
            </a:r>
          </a:p>
          <a:p>
            <a:pPr lvl="1"/>
            <a:r>
              <a:rPr lang="en-US" dirty="0" err="1"/>
              <a:t>output_buf_size</a:t>
            </a:r>
            <a:r>
              <a:rPr lang="en-US" dirty="0"/>
              <a:t> – size of output buffer for router/NIC (in B or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124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</a:t>
            </a:r>
            <a:r>
              <a:rPr lang="en-US" sz="2800" dirty="0"/>
              <a:t> – Endpoint Facing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84665" cy="51344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endParaRPr lang="en-US" sz="1200" dirty="0"/>
          </a:p>
          <a:p>
            <a:r>
              <a:rPr lang="en-US" sz="1600" dirty="0" err="1"/>
              <a:t>bool</a:t>
            </a:r>
            <a:r>
              <a:rPr lang="en-US" sz="1600" dirty="0"/>
              <a:t> send(SST::Interfaces::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req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spaceToSend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flits);</a:t>
            </a:r>
          </a:p>
          <a:p>
            <a:endParaRPr lang="en-US" sz="1600" dirty="0"/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requestToReceive</a:t>
            </a:r>
            <a:r>
              <a:rPr lang="en-US" sz="1600" dirty="0"/>
              <a:t>(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 ) { return ! </a:t>
            </a:r>
            <a:r>
              <a:rPr lang="en-US" sz="1600" dirty="0" err="1"/>
              <a:t>input_buf</a:t>
            </a:r>
            <a:r>
              <a:rPr lang="en-US" sz="1600" dirty="0"/>
              <a:t>[</a:t>
            </a:r>
            <a:r>
              <a:rPr lang="en-US" sz="1600" dirty="0" err="1"/>
              <a:t>vn</a:t>
            </a:r>
            <a:r>
              <a:rPr lang="en-US" sz="1600" dirty="0"/>
              <a:t>].empty(); }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sendUntimedData</a:t>
            </a:r>
            <a:r>
              <a:rPr lang="en-US" sz="1600" dirty="0"/>
              <a:t>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recvUntimedData</a:t>
            </a:r>
            <a:r>
              <a:rPr lang="en-US" sz="1600" dirty="0"/>
              <a:t>();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setNotifyOnReceive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receiveFunctor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r>
              <a:rPr lang="en-US" sz="1600" dirty="0"/>
              <a:t>void </a:t>
            </a:r>
            <a:r>
              <a:rPr lang="en-US" sz="1600" dirty="0" err="1"/>
              <a:t>setNotifyOnSend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sendFunctor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endParaRPr lang="en-US" sz="1600" dirty="0"/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isNetworkInitialized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network_initialized</a:t>
            </a:r>
            <a:r>
              <a:rPr lang="en-US" sz="1600" dirty="0"/>
              <a:t>; }</a:t>
            </a:r>
          </a:p>
          <a:p>
            <a:r>
              <a:rPr lang="en-US" sz="1600" dirty="0" err="1"/>
              <a:t>nid_t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id; }</a:t>
            </a:r>
          </a:p>
          <a:p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UnitAlgebra</a:t>
            </a:r>
            <a:r>
              <a:rPr lang="en-US" sz="1600" dirty="0"/>
              <a:t>&amp; </a:t>
            </a:r>
            <a:r>
              <a:rPr lang="en-US" sz="1600" dirty="0" err="1"/>
              <a:t>getLinkBW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link_bw</a:t>
            </a:r>
            <a:r>
              <a:rPr lang="en-US" sz="1600" dirty="0"/>
              <a:t>;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5015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28709</TotalTime>
  <Words>11853</Words>
  <Application>Microsoft Macintosh PowerPoint</Application>
  <PresentationFormat>Widescreen</PresentationFormat>
  <Paragraphs>2122</Paragraphs>
  <Slides>137</Slides>
  <Notes>28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51" baseType="lpstr">
      <vt:lpstr>Open Sans bold</vt:lpstr>
      <vt:lpstr>Courier New</vt:lpstr>
      <vt:lpstr>Arial</vt:lpstr>
      <vt:lpstr>Open Sans</vt:lpstr>
      <vt:lpstr>Palatino Linotype</vt:lpstr>
      <vt:lpstr>Quire Sans</vt:lpstr>
      <vt:lpstr>Courier</vt:lpstr>
      <vt:lpstr>Consolas</vt:lpstr>
      <vt:lpstr>Wingdings</vt:lpstr>
      <vt:lpstr>Calibri</vt:lpstr>
      <vt:lpstr>Gill Sans MT</vt:lpstr>
      <vt:lpstr>Trebuchet MS</vt:lpstr>
      <vt:lpstr>Sandia Angles</vt:lpstr>
      <vt:lpstr>Visio</vt:lpstr>
      <vt:lpstr>The Structural Simulation Toolkit (SST)</vt:lpstr>
      <vt:lpstr>Instructors</vt:lpstr>
      <vt:lpstr>Welcome!</vt:lpstr>
      <vt:lpstr>Learning Objectives – Part 1: Introduction to SST</vt:lpstr>
      <vt:lpstr>Codespaces</vt:lpstr>
      <vt:lpstr>Container</vt:lpstr>
      <vt:lpstr>References</vt:lpstr>
      <vt:lpstr>Part 1: Introduction to SST</vt:lpstr>
      <vt:lpstr>PowerPoint Presentation</vt:lpstr>
      <vt:lpstr>Motivation: Interoperability</vt:lpstr>
      <vt:lpstr>The Structural Simulation Toolkit</vt:lpstr>
      <vt:lpstr>The SST Approach</vt:lpstr>
      <vt:lpstr>SST Architecture</vt:lpstr>
      <vt:lpstr>Building Blocks</vt:lpstr>
      <vt:lpstr>SST Code Structure</vt:lpstr>
      <vt:lpstr>PowerPoint Presentation</vt:lpstr>
      <vt:lpstr>Our First Simulation – demo_1.py</vt:lpstr>
      <vt:lpstr>Configuration File: Global SST parameters</vt:lpstr>
      <vt:lpstr>Configuration File: Declare components</vt:lpstr>
      <vt:lpstr>Configuration File: Configure the core</vt:lpstr>
      <vt:lpstr>Aside: sst-info</vt:lpstr>
      <vt:lpstr>Configuration File: Add a subcomponent</vt:lpstr>
      <vt:lpstr>Configuration File: Configure the cache</vt:lpstr>
      <vt:lpstr>Configuration File: Configure the memory controller</vt:lpstr>
      <vt:lpstr>Configuration File: Declare and connect</vt:lpstr>
      <vt:lpstr>Configuration File: Connect links</vt:lpstr>
      <vt:lpstr>SSTInfo: Getting component info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PowerPoint Presentation</vt:lpstr>
      <vt:lpstr>SST Element Libraries</vt:lpstr>
      <vt:lpstr>(A few) SST 13.1 Elements</vt:lpstr>
      <vt:lpstr>PowerPoint Presentation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Vanadis: OOO Processor</vt:lpstr>
      <vt:lpstr>Vanadis: The tradeoffs</vt:lpstr>
      <vt:lpstr>PowerPoint Presentation</vt:lpstr>
      <vt:lpstr>MemHierarchy: Memory system</vt:lpstr>
      <vt:lpstr>MemHierarchy: Cache modeling</vt:lpstr>
      <vt:lpstr>MemHierarchy: Memory modeling</vt:lpstr>
      <vt:lpstr>MemHierarchy: Memory modeling</vt:lpstr>
      <vt:lpstr>MemHierarchy: SST 13.1 backends</vt:lpstr>
      <vt:lpstr>Running a Simulation – Add Components, L2 Cache</vt:lpstr>
      <vt:lpstr>Running a Simulation – Switch Components, Timing DRAM</vt:lpstr>
      <vt:lpstr>PowerPoint Presentation</vt:lpstr>
      <vt:lpstr>Merlin: Network simulator</vt:lpstr>
      <vt:lpstr>Merlin: Organization</vt:lpstr>
      <vt:lpstr>Kingsley: Mesh simulator</vt:lpstr>
      <vt:lpstr>PowerPoint Presentation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(More) SST 13.1 Elements</vt:lpstr>
      <vt:lpstr>Even More Elements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Secondary Memory</vt:lpstr>
      <vt:lpstr>Getting Help &amp; Extending SST</vt:lpstr>
      <vt:lpstr>Extending SST</vt:lpstr>
      <vt:lpstr>Extending SST: Resources</vt:lpstr>
      <vt:lpstr>Finally: Getting help</vt:lpstr>
      <vt:lpstr>Part 1 wrap-up</vt:lpstr>
      <vt:lpstr>Welcome!</vt:lpstr>
      <vt:lpstr>PowerPoint Presentation</vt:lpstr>
      <vt:lpstr>Welcome!</vt:lpstr>
      <vt:lpstr>Learning Objectives – Part 1: Advanced Node-Level Simulation</vt:lpstr>
      <vt:lpstr>Advanced memHierarchy</vt:lpstr>
      <vt:lpstr>Advanced memHierarchy Configuration</vt:lpstr>
      <vt:lpstr>numa.py</vt:lpstr>
      <vt:lpstr>Vanadis</vt:lpstr>
      <vt:lpstr>SOCs</vt:lpstr>
      <vt:lpstr>Single-core Vanadis</vt:lpstr>
      <vt:lpstr>Single-core Vanadis</vt:lpstr>
      <vt:lpstr>Single-core Vanadis</vt:lpstr>
      <vt:lpstr>Single-core Vanadis</vt:lpstr>
      <vt:lpstr>Multi-core Vanadis</vt:lpstr>
      <vt:lpstr>Multi-core Vanadis</vt:lpstr>
      <vt:lpstr>System-Level Modeling</vt:lpstr>
      <vt:lpstr>Welcome!</vt:lpstr>
      <vt:lpstr>Learning Objectives – Part 3: System-Level Modeling</vt:lpstr>
      <vt:lpstr>High-level View</vt:lpstr>
      <vt:lpstr>Merlin: Network Simulator</vt:lpstr>
      <vt:lpstr>Merlin High Level Overview</vt:lpstr>
      <vt:lpstr>General Parameters</vt:lpstr>
      <vt:lpstr>LinkControl – Endpoint Facing</vt:lpstr>
      <vt:lpstr>SimpleNetwork::Request</vt:lpstr>
      <vt:lpstr>LinkControl-PortControl Interactions</vt:lpstr>
      <vt:lpstr>PortControl/LinkControl Statistics</vt:lpstr>
      <vt:lpstr>ReorderLinkControl</vt:lpstr>
      <vt:lpstr>Crossbar Arbitration</vt:lpstr>
      <vt:lpstr>Topology Module</vt:lpstr>
      <vt:lpstr>Topology Class – More on this later</vt:lpstr>
      <vt:lpstr>Configuring a Merlin Simulation</vt:lpstr>
      <vt:lpstr>Merlin/Ember Python Modules</vt:lpstr>
      <vt:lpstr>Ember – Lightweight Network Endpoint</vt:lpstr>
      <vt:lpstr>Block Diagram of Python Network Configuration Classes</vt:lpstr>
      <vt:lpstr>System</vt:lpstr>
      <vt:lpstr>Topology</vt:lpstr>
      <vt:lpstr>Topology: Mesh/Torus</vt:lpstr>
      <vt:lpstr>Topology: HyperX/Flattened Butterfly</vt:lpstr>
      <vt:lpstr>Topology: Dragonfly</vt:lpstr>
      <vt:lpstr>Topology: Fattree</vt:lpstr>
      <vt:lpstr>RouterTemplate</vt:lpstr>
      <vt:lpstr>Job</vt:lpstr>
      <vt:lpstr>PlatformDefinition</vt:lpstr>
      <vt:lpstr>Example Configuration using Ember</vt:lpstr>
      <vt:lpstr>Example Configuration: merlin-ember-example.py</vt:lpstr>
      <vt:lpstr>Example Configuration: merlin-ember-example.py</vt:lpstr>
      <vt:lpstr>Hands On with Merlin and Ember</vt:lpstr>
      <vt:lpstr>Extending the functionality of Merlin</vt:lpstr>
      <vt:lpstr>Creating a new topology for Merlin</vt:lpstr>
      <vt:lpstr>Example: Ring Topology</vt:lpstr>
      <vt:lpstr>Let’s look at the code: archimedes element library</vt:lpstr>
      <vt:lpstr>Hands on:  Modify topology to include cross links</vt:lpstr>
      <vt:lpstr>PowerPoint Presentation</vt:lpstr>
      <vt:lpstr>Join Us!</vt:lpstr>
      <vt:lpstr>Backup</vt:lpstr>
      <vt:lpstr>Running a Simulation – Add Components, Simple Node</vt:lpstr>
      <vt:lpstr>Juno: Simple instruction processor</vt:lpstr>
      <vt:lpstr>Building Blocks</vt:lpstr>
      <vt:lpstr>Running a Simulation – Add Components, Second Memory</vt:lpstr>
      <vt:lpstr>Running a Simulation – Add Components, Second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Lavin, Patrick Robert</cp:lastModifiedBy>
  <cp:revision>470</cp:revision>
  <dcterms:created xsi:type="dcterms:W3CDTF">2018-07-21T13:25:45Z</dcterms:created>
  <dcterms:modified xsi:type="dcterms:W3CDTF">2024-05-04T18:32:34Z</dcterms:modified>
</cp:coreProperties>
</file>